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1"/>
  </p:sldMasterIdLst>
  <p:notesMasterIdLst>
    <p:notesMasterId r:id="rId51"/>
  </p:notesMasterIdLst>
  <p:sldIdLst>
    <p:sldId id="256" r:id="rId2"/>
    <p:sldId id="257" r:id="rId3"/>
    <p:sldId id="263" r:id="rId4"/>
    <p:sldId id="264" r:id="rId5"/>
    <p:sldId id="265" r:id="rId6"/>
    <p:sldId id="267" r:id="rId7"/>
    <p:sldId id="266" r:id="rId8"/>
    <p:sldId id="258" r:id="rId9"/>
    <p:sldId id="269" r:id="rId10"/>
    <p:sldId id="275" r:id="rId11"/>
    <p:sldId id="270" r:id="rId12"/>
    <p:sldId id="268" r:id="rId13"/>
    <p:sldId id="271" r:id="rId14"/>
    <p:sldId id="272" r:id="rId15"/>
    <p:sldId id="276" r:id="rId16"/>
    <p:sldId id="292"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1" r:id="rId31"/>
    <p:sldId id="293" r:id="rId32"/>
    <p:sldId id="294" r:id="rId33"/>
    <p:sldId id="295" r:id="rId34"/>
    <p:sldId id="296"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GzvvRMyNf56M8rnfT3t0fw==" hashData="usyr277kT82nkUEhSh/Hw6v1Bw5eXav/9v1dWa15An7i5Bs+Y6rjL/yXbngtIaYa3nhgwCOklN/ZLyy+un7hzw=="/>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1550"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2B7EB4-6713-4362-975B-924EC9E885A9}" type="datetimeFigureOut">
              <a:rPr lang="fr-FR" smtClean="0"/>
              <a:t>13/12/2023</a:t>
            </a:fld>
            <a:endParaRPr lang="fr-FR" dirty="0"/>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A98EEE-813F-44C0-ABE7-9BC2FB8C10E3}" type="slidenum">
              <a:rPr lang="fr-FR" smtClean="0"/>
              <a:t>‹N°›</a:t>
            </a:fld>
            <a:endParaRPr lang="fr-FR" dirty="0"/>
          </a:p>
        </p:txBody>
      </p:sp>
    </p:spTree>
    <p:extLst>
      <p:ext uri="{BB962C8B-B14F-4D97-AF65-F5344CB8AC3E}">
        <p14:creationId xmlns:p14="http://schemas.microsoft.com/office/powerpoint/2010/main" val="689306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3A98EEE-813F-44C0-ABE7-9BC2FB8C10E3}" type="slidenum">
              <a:rPr lang="fr-FR" smtClean="0"/>
              <a:t>8</a:t>
            </a:fld>
            <a:endParaRPr lang="fr-FR" dirty="0"/>
          </a:p>
        </p:txBody>
      </p:sp>
    </p:spTree>
    <p:extLst>
      <p:ext uri="{BB962C8B-B14F-4D97-AF65-F5344CB8AC3E}">
        <p14:creationId xmlns:p14="http://schemas.microsoft.com/office/powerpoint/2010/main" val="2034118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Distribuez </a:t>
            </a:r>
            <a:r>
              <a:rPr lang="fr-FR"/>
              <a:t>les versions </a:t>
            </a:r>
            <a:r>
              <a:rPr lang="fr-FR" dirty="0"/>
              <a:t>papier du texte aux élèves.</a:t>
            </a:r>
          </a:p>
        </p:txBody>
      </p:sp>
      <p:sp>
        <p:nvSpPr>
          <p:cNvPr id="4" name="Espace réservé du numéro de diapositive 3"/>
          <p:cNvSpPr>
            <a:spLocks noGrp="1"/>
          </p:cNvSpPr>
          <p:nvPr>
            <p:ph type="sldNum" sz="quarter" idx="5"/>
          </p:nvPr>
        </p:nvSpPr>
        <p:spPr/>
        <p:txBody>
          <a:bodyPr/>
          <a:lstStyle/>
          <a:p>
            <a:fld id="{33A98EEE-813F-44C0-ABE7-9BC2FB8C10E3}" type="slidenum">
              <a:rPr lang="fr-FR" smtClean="0"/>
              <a:t>11</a:t>
            </a:fld>
            <a:endParaRPr lang="fr-FR" dirty="0"/>
          </a:p>
        </p:txBody>
      </p:sp>
    </p:spTree>
    <p:extLst>
      <p:ext uri="{BB962C8B-B14F-4D97-AF65-F5344CB8AC3E}">
        <p14:creationId xmlns:p14="http://schemas.microsoft.com/office/powerpoint/2010/main" val="2625186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Idéalement les élèves devraient avoir chacun ce texte sur une feuille de papier, taille de police 12.</a:t>
            </a:r>
          </a:p>
        </p:txBody>
      </p:sp>
      <p:sp>
        <p:nvSpPr>
          <p:cNvPr id="4" name="Espace réservé du numéro de diapositive 3"/>
          <p:cNvSpPr>
            <a:spLocks noGrp="1"/>
          </p:cNvSpPr>
          <p:nvPr>
            <p:ph type="sldNum" sz="quarter" idx="5"/>
          </p:nvPr>
        </p:nvSpPr>
        <p:spPr/>
        <p:txBody>
          <a:bodyPr/>
          <a:lstStyle/>
          <a:p>
            <a:fld id="{33A98EEE-813F-44C0-ABE7-9BC2FB8C10E3}" type="slidenum">
              <a:rPr lang="fr-FR" smtClean="0"/>
              <a:t>12</a:t>
            </a:fld>
            <a:endParaRPr lang="fr-FR" dirty="0"/>
          </a:p>
        </p:txBody>
      </p:sp>
    </p:spTree>
    <p:extLst>
      <p:ext uri="{BB962C8B-B14F-4D97-AF65-F5344CB8AC3E}">
        <p14:creationId xmlns:p14="http://schemas.microsoft.com/office/powerpoint/2010/main" val="3245852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Quelques minutes sans vouloir</a:t>
            </a:r>
            <a:r>
              <a:rPr lang="fr-FR" baseline="0" dirty="0"/>
              <a:t> tout révolutionner, juste amener les élèves à réfléchir un peu sur les solutions possibles.</a:t>
            </a:r>
            <a:endParaRPr lang="fr-FR" dirty="0"/>
          </a:p>
        </p:txBody>
      </p:sp>
      <p:sp>
        <p:nvSpPr>
          <p:cNvPr id="4" name="Espace réservé du numéro de diapositive 3"/>
          <p:cNvSpPr>
            <a:spLocks noGrp="1"/>
          </p:cNvSpPr>
          <p:nvPr>
            <p:ph type="sldNum" sz="quarter" idx="10"/>
          </p:nvPr>
        </p:nvSpPr>
        <p:spPr/>
        <p:txBody>
          <a:bodyPr/>
          <a:lstStyle/>
          <a:p>
            <a:fld id="{33A98EEE-813F-44C0-ABE7-9BC2FB8C10E3}" type="slidenum">
              <a:rPr lang="fr-FR" smtClean="0"/>
              <a:t>31</a:t>
            </a:fld>
            <a:endParaRPr lang="fr-FR" dirty="0"/>
          </a:p>
        </p:txBody>
      </p:sp>
    </p:spTree>
    <p:extLst>
      <p:ext uri="{BB962C8B-B14F-4D97-AF65-F5344CB8AC3E}">
        <p14:creationId xmlns:p14="http://schemas.microsoft.com/office/powerpoint/2010/main" val="2538210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ATTENTION : Cette diapositive du texte en FALC sans pictogrammes défile lentement du bas vers le haut. Il est impératif de laisser ce défilement se dérouler en intégralité.</a:t>
            </a:r>
          </a:p>
        </p:txBody>
      </p:sp>
      <p:sp>
        <p:nvSpPr>
          <p:cNvPr id="4" name="Espace réservé du numéro de diapositive 3"/>
          <p:cNvSpPr>
            <a:spLocks noGrp="1"/>
          </p:cNvSpPr>
          <p:nvPr>
            <p:ph type="sldNum" sz="quarter" idx="5"/>
          </p:nvPr>
        </p:nvSpPr>
        <p:spPr/>
        <p:txBody>
          <a:bodyPr/>
          <a:lstStyle/>
          <a:p>
            <a:fld id="{33A98EEE-813F-44C0-ABE7-9BC2FB8C10E3}" type="slidenum">
              <a:rPr lang="fr-FR" smtClean="0"/>
              <a:t>43</a:t>
            </a:fld>
            <a:endParaRPr lang="fr-FR" dirty="0"/>
          </a:p>
        </p:txBody>
      </p:sp>
    </p:spTree>
    <p:extLst>
      <p:ext uri="{BB962C8B-B14F-4D97-AF65-F5344CB8AC3E}">
        <p14:creationId xmlns:p14="http://schemas.microsoft.com/office/powerpoint/2010/main" val="3845031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ATTENTION : Cette diapositive du texte en FALC avec pictogrammes défile lentement du bas vers le haut. </a:t>
            </a:r>
            <a:r>
              <a:rPr lang="fr-FR" sz="1200" kern="1200">
                <a:solidFill>
                  <a:schemeClr val="tx1"/>
                </a:solidFill>
                <a:effectLst/>
                <a:latin typeface="+mn-lt"/>
                <a:ea typeface="+mn-ea"/>
                <a:cs typeface="+mn-cs"/>
              </a:rPr>
              <a:t>Il est impératif de laisser ce défilement se dérouler en intégralité.</a:t>
            </a:r>
          </a:p>
        </p:txBody>
      </p:sp>
      <p:sp>
        <p:nvSpPr>
          <p:cNvPr id="4" name="Espace réservé du numéro de diapositive 3"/>
          <p:cNvSpPr>
            <a:spLocks noGrp="1"/>
          </p:cNvSpPr>
          <p:nvPr>
            <p:ph type="sldNum" sz="quarter" idx="5"/>
          </p:nvPr>
        </p:nvSpPr>
        <p:spPr/>
        <p:txBody>
          <a:bodyPr/>
          <a:lstStyle/>
          <a:p>
            <a:fld id="{33A98EEE-813F-44C0-ABE7-9BC2FB8C10E3}" type="slidenum">
              <a:rPr lang="fr-FR" smtClean="0"/>
              <a:t>44</a:t>
            </a:fld>
            <a:endParaRPr lang="fr-FR" dirty="0"/>
          </a:p>
        </p:txBody>
      </p:sp>
    </p:spTree>
    <p:extLst>
      <p:ext uri="{BB962C8B-B14F-4D97-AF65-F5344CB8AC3E}">
        <p14:creationId xmlns:p14="http://schemas.microsoft.com/office/powerpoint/2010/main" val="1982941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80225DDE-BE70-4434-B67A-343700F186F5}" type="datetimeFigureOut">
              <a:rPr lang="fr-FR" smtClean="0"/>
              <a:t>13/12/2023</a:t>
            </a:fld>
            <a:endParaRPr lang="fr-FR" dirty="0"/>
          </a:p>
        </p:txBody>
      </p:sp>
      <p:sp>
        <p:nvSpPr>
          <p:cNvPr id="5" name="Footer Placeholder 4"/>
          <p:cNvSpPr>
            <a:spLocks noGrp="1"/>
          </p:cNvSpPr>
          <p:nvPr>
            <p:ph type="ftr" sz="quarter" idx="11"/>
          </p:nvPr>
        </p:nvSpPr>
        <p:spPr>
          <a:xfrm>
            <a:off x="1921934" y="5054602"/>
            <a:ext cx="4064860" cy="279400"/>
          </a:xfrm>
        </p:spPr>
        <p:txBody>
          <a:bodyPr/>
          <a:lstStyle/>
          <a:p>
            <a:endParaRPr lang="fr-FR" dirty="0"/>
          </a:p>
        </p:txBody>
      </p:sp>
      <p:sp>
        <p:nvSpPr>
          <p:cNvPr id="6" name="Slide Number Placeholder 5"/>
          <p:cNvSpPr>
            <a:spLocks noGrp="1"/>
          </p:cNvSpPr>
          <p:nvPr>
            <p:ph type="sldNum" sz="quarter" idx="12"/>
          </p:nvPr>
        </p:nvSpPr>
        <p:spPr>
          <a:xfrm>
            <a:off x="6817317" y="5054602"/>
            <a:ext cx="413483" cy="279400"/>
          </a:xfrm>
        </p:spPr>
        <p:txBody>
          <a:bodyPr/>
          <a:lstStyle/>
          <a:p>
            <a:fld id="{92AEC473-866D-490F-B8F4-9053264090CC}" type="slidenum">
              <a:rPr lang="fr-FR" smtClean="0"/>
              <a:t>‹N°›</a:t>
            </a:fld>
            <a:endParaRPr lang="fr-FR"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8693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80225DDE-BE70-4434-B67A-343700F186F5}" type="datetimeFigureOut">
              <a:rPr lang="fr-FR" smtClean="0"/>
              <a:t>13/12/2023</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92AEC473-866D-490F-B8F4-9053264090CC}" type="slidenum">
              <a:rPr lang="fr-FR" smtClean="0"/>
              <a:t>‹N°›</a:t>
            </a:fld>
            <a:endParaRPr lang="fr-FR" dirty="0"/>
          </a:p>
        </p:txBody>
      </p:sp>
    </p:spTree>
    <p:extLst>
      <p:ext uri="{BB962C8B-B14F-4D97-AF65-F5344CB8AC3E}">
        <p14:creationId xmlns:p14="http://schemas.microsoft.com/office/powerpoint/2010/main" val="2463898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80225DDE-BE70-4434-B67A-343700F186F5}" type="datetimeFigureOut">
              <a:rPr lang="fr-FR" smtClean="0"/>
              <a:t>13/12/2023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92AEC473-866D-490F-B8F4-9053264090CC}" type="slidenum">
              <a:rPr lang="fr-FR" smtClean="0"/>
              <a:t>‹N°›</a:t>
            </a:fld>
            <a:endParaRPr lang="fr-FR"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6266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80225DDE-BE70-4434-B67A-343700F186F5}" type="datetimeFigureOut">
              <a:rPr lang="fr-FR" smtClean="0"/>
              <a:t>13/12/2023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92AEC473-866D-490F-B8F4-9053264090CC}" type="slidenum">
              <a:rPr lang="fr-FR" smtClean="0"/>
              <a:t>‹N°›</a:t>
            </a:fld>
            <a:endParaRPr lang="fr-FR"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5014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80225DDE-BE70-4434-B67A-343700F186F5}" type="datetimeFigureOut">
              <a:rPr lang="fr-FR" smtClean="0"/>
              <a:t>13/12/2023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92AEC473-866D-490F-B8F4-9053264090CC}" type="slidenum">
              <a:rPr lang="fr-FR" smtClean="0"/>
              <a:t>‹N°›</a:t>
            </a:fld>
            <a:endParaRPr lang="fr-FR" dirty="0"/>
          </a:p>
        </p:txBody>
      </p:sp>
    </p:spTree>
    <p:extLst>
      <p:ext uri="{BB962C8B-B14F-4D97-AF65-F5344CB8AC3E}">
        <p14:creationId xmlns:p14="http://schemas.microsoft.com/office/powerpoint/2010/main" val="2397630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80225DDE-BE70-4434-B67A-343700F186F5}" type="datetimeFigureOut">
              <a:rPr lang="fr-FR" smtClean="0"/>
              <a:t>13/12/2023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92AEC473-866D-490F-B8F4-9053264090CC}" type="slidenum">
              <a:rPr lang="fr-FR" smtClean="0"/>
              <a:t>‹N°›</a:t>
            </a:fld>
            <a:endParaRPr lang="fr-FR"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8043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fr-FR"/>
              <a:t>Modifiez le style du titre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80225DDE-BE70-4434-B67A-343700F186F5}" type="datetimeFigureOut">
              <a:rPr lang="fr-FR" smtClean="0"/>
              <a:t>13/12/2023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92AEC473-866D-490F-B8F4-9053264090CC}" type="slidenum">
              <a:rPr lang="fr-FR" smtClean="0"/>
              <a:t>‹N°›</a:t>
            </a:fld>
            <a:endParaRPr lang="fr-FR"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1204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0225DDE-BE70-4434-B67A-343700F186F5}" type="datetimeFigureOut">
              <a:rPr lang="fr-FR" smtClean="0"/>
              <a:t>13/12/2023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92AEC473-866D-490F-B8F4-9053264090CC}" type="slidenum">
              <a:rPr lang="fr-FR" smtClean="0"/>
              <a:t>‹N°›</a:t>
            </a:fld>
            <a:endParaRPr lang="fr-FR"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2652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0225DDE-BE70-4434-B67A-343700F186F5}" type="datetimeFigureOut">
              <a:rPr lang="fr-FR" smtClean="0"/>
              <a:t>13/12/2023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92AEC473-866D-490F-B8F4-9053264090CC}" type="slidenum">
              <a:rPr lang="fr-FR" smtClean="0"/>
              <a:t>‹N°›</a:t>
            </a:fld>
            <a:endParaRPr lang="fr-FR"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6148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0225DDE-BE70-4434-B67A-343700F186F5}" type="datetimeFigureOut">
              <a:rPr lang="fr-FR" smtClean="0"/>
              <a:t>13/12/2023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92AEC473-866D-490F-B8F4-9053264090CC}" type="slidenum">
              <a:rPr lang="fr-FR" smtClean="0"/>
              <a:t>‹N°›</a:t>
            </a:fld>
            <a:endParaRPr lang="fr-FR" dirty="0"/>
          </a:p>
        </p:txBody>
      </p:sp>
    </p:spTree>
    <p:extLst>
      <p:ext uri="{BB962C8B-B14F-4D97-AF65-F5344CB8AC3E}">
        <p14:creationId xmlns:p14="http://schemas.microsoft.com/office/powerpoint/2010/main" val="2883924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80225DDE-BE70-4434-B67A-343700F186F5}" type="datetimeFigureOut">
              <a:rPr lang="fr-FR" smtClean="0"/>
              <a:t>13/12/2023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92AEC473-866D-490F-B8F4-9053264090CC}" type="slidenum">
              <a:rPr lang="fr-FR" smtClean="0"/>
              <a:t>‹N°›</a:t>
            </a:fld>
            <a:endParaRPr lang="fr-FR"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0415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fr-FR"/>
              <a:t>Modifiez le style du titre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0225DDE-BE70-4434-B67A-343700F186F5}" type="datetimeFigureOut">
              <a:rPr lang="fr-FR" smtClean="0"/>
              <a:t>13/12/2023</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92AEC473-866D-490F-B8F4-9053264090CC}" type="slidenum">
              <a:rPr lang="fr-FR" smtClean="0"/>
              <a:t>‹N°›</a:t>
            </a:fld>
            <a:endParaRPr lang="fr-FR" dirty="0"/>
          </a:p>
        </p:txBody>
      </p:sp>
    </p:spTree>
    <p:extLst>
      <p:ext uri="{BB962C8B-B14F-4D97-AF65-F5344CB8AC3E}">
        <p14:creationId xmlns:p14="http://schemas.microsoft.com/office/powerpoint/2010/main" val="156839060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0225DDE-BE70-4434-B67A-343700F186F5}" type="datetimeFigureOut">
              <a:rPr lang="fr-FR" smtClean="0"/>
              <a:t>13/12/2023</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92AEC473-866D-490F-B8F4-9053264090CC}" type="slidenum">
              <a:rPr lang="fr-FR" smtClean="0"/>
              <a:t>‹N°›</a:t>
            </a:fld>
            <a:endParaRPr lang="fr-FR"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664628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0225DDE-BE70-4434-B67A-343700F186F5}" type="datetimeFigureOut">
              <a:rPr lang="fr-FR" smtClean="0"/>
              <a:t>13/12/2023</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92AEC473-866D-490F-B8F4-9053264090CC}" type="slidenum">
              <a:rPr lang="fr-FR" smtClean="0"/>
              <a:t>‹N°›</a:t>
            </a:fld>
            <a:endParaRPr lang="fr-FR"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7619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225DDE-BE70-4434-B67A-343700F186F5}" type="datetimeFigureOut">
              <a:rPr lang="fr-FR" smtClean="0"/>
              <a:t>13/12/2023</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92AEC473-866D-490F-B8F4-9053264090CC}" type="slidenum">
              <a:rPr lang="fr-FR" smtClean="0"/>
              <a:t>‹N°›</a:t>
            </a:fld>
            <a:endParaRPr lang="fr-FR" dirty="0"/>
          </a:p>
        </p:txBody>
      </p:sp>
    </p:spTree>
    <p:extLst>
      <p:ext uri="{BB962C8B-B14F-4D97-AF65-F5344CB8AC3E}">
        <p14:creationId xmlns:p14="http://schemas.microsoft.com/office/powerpoint/2010/main" val="445711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80225DDE-BE70-4434-B67A-343700F186F5}" type="datetimeFigureOut">
              <a:rPr lang="fr-FR" smtClean="0"/>
              <a:t>13/12/2023</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92AEC473-866D-490F-B8F4-9053264090CC}" type="slidenum">
              <a:rPr lang="fr-FR" smtClean="0"/>
              <a:t>‹N°›</a:t>
            </a:fld>
            <a:endParaRPr lang="fr-FR"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162138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fr-FR"/>
              <a:t>Modifiez le style du titre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80225DDE-BE70-4434-B67A-343700F186F5}" type="datetimeFigureOut">
              <a:rPr lang="fr-FR" smtClean="0"/>
              <a:t>13/12/2023</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92AEC473-866D-490F-B8F4-9053264090CC}" type="slidenum">
              <a:rPr lang="fr-FR" smtClean="0"/>
              <a:t>‹N°›</a:t>
            </a:fld>
            <a:endParaRPr lang="fr-FR" dirty="0"/>
          </a:p>
        </p:txBody>
      </p:sp>
    </p:spTree>
    <p:extLst>
      <p:ext uri="{BB962C8B-B14F-4D97-AF65-F5344CB8AC3E}">
        <p14:creationId xmlns:p14="http://schemas.microsoft.com/office/powerpoint/2010/main" val="1012088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0225DDE-BE70-4434-B67A-343700F186F5}" type="datetimeFigureOut">
              <a:rPr lang="fr-FR" smtClean="0"/>
              <a:t>13/12/2023</a:t>
            </a:fld>
            <a:endParaRPr lang="fr-FR"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2AEC473-866D-490F-B8F4-9053264090CC}" type="slidenum">
              <a:rPr lang="fr-FR" smtClean="0"/>
              <a:t>‹N°›</a:t>
            </a:fld>
            <a:endParaRPr lang="fr-FR" dirty="0"/>
          </a:p>
        </p:txBody>
      </p:sp>
    </p:spTree>
    <p:extLst>
      <p:ext uri="{BB962C8B-B14F-4D97-AF65-F5344CB8AC3E}">
        <p14:creationId xmlns:p14="http://schemas.microsoft.com/office/powerpoint/2010/main" val="175657976"/>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Découverte du FALC</a:t>
            </a:r>
            <a:br>
              <a:rPr lang="fr-FR" dirty="0"/>
            </a:br>
            <a:endParaRPr lang="fr-FR" dirty="0"/>
          </a:p>
        </p:txBody>
      </p:sp>
      <p:sp>
        <p:nvSpPr>
          <p:cNvPr id="3" name="Sous-titre 2"/>
          <p:cNvSpPr>
            <a:spLocks noGrp="1"/>
          </p:cNvSpPr>
          <p:nvPr>
            <p:ph type="subTitle" idx="1"/>
          </p:nvPr>
        </p:nvSpPr>
        <p:spPr/>
        <p:txBody>
          <a:bodyPr>
            <a:normAutofit fontScale="92500"/>
          </a:bodyPr>
          <a:lstStyle/>
          <a:p>
            <a:r>
              <a:rPr lang="fr-FR" sz="3600" dirty="0"/>
              <a:t>Sensibilisation au </a:t>
            </a:r>
            <a:br>
              <a:rPr lang="fr-FR" sz="3600" dirty="0"/>
            </a:br>
            <a:r>
              <a:rPr lang="fr-FR" sz="3600" dirty="0"/>
              <a:t>Facile à Lire et à Comprendre</a:t>
            </a:r>
          </a:p>
        </p:txBody>
      </p:sp>
      <p:sp>
        <p:nvSpPr>
          <p:cNvPr id="4" name="ZoneTexte 3"/>
          <p:cNvSpPr txBox="1"/>
          <p:nvPr/>
        </p:nvSpPr>
        <p:spPr>
          <a:xfrm>
            <a:off x="7249886" y="5029200"/>
            <a:ext cx="326571" cy="369332"/>
          </a:xfrm>
          <a:prstGeom prst="rect">
            <a:avLst/>
          </a:prstGeom>
          <a:noFill/>
        </p:spPr>
        <p:txBody>
          <a:bodyPr wrap="square" rtlCol="0">
            <a:spAutoFit/>
          </a:bodyPr>
          <a:lstStyle/>
          <a:p>
            <a:r>
              <a:rPr lang="fr-FR" dirty="0"/>
              <a:t>1</a:t>
            </a:r>
          </a:p>
        </p:txBody>
      </p:sp>
    </p:spTree>
    <p:extLst>
      <p:ext uri="{BB962C8B-B14F-4D97-AF65-F5344CB8AC3E}">
        <p14:creationId xmlns:p14="http://schemas.microsoft.com/office/powerpoint/2010/main" val="3314114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7F74539-7884-44DC-AC3E-3D7BDA29DEC4}"/>
              </a:ext>
            </a:extLst>
          </p:cNvPr>
          <p:cNvSpPr>
            <a:spLocks noGrp="1"/>
          </p:cNvSpPr>
          <p:nvPr>
            <p:ph idx="4294967295"/>
          </p:nvPr>
        </p:nvSpPr>
        <p:spPr>
          <a:xfrm>
            <a:off x="1069975" y="1059656"/>
            <a:ext cx="7004050" cy="4738688"/>
          </a:xfrm>
        </p:spPr>
        <p:txBody>
          <a:bodyPr>
            <a:noAutofit/>
          </a:bodyPr>
          <a:lstStyle/>
          <a:p>
            <a:pPr marL="0" indent="0" algn="ctr">
              <a:lnSpc>
                <a:spcPct val="170000"/>
              </a:lnSpc>
              <a:buNone/>
            </a:pPr>
            <a:r>
              <a:rPr lang="fr-FR" sz="4400" dirty="0">
                <a:solidFill>
                  <a:schemeClr val="tx1"/>
                </a:solidFill>
              </a:rPr>
              <a:t>Mais nous vous invitons </a:t>
            </a:r>
            <a:br>
              <a:rPr lang="fr-FR" sz="4400" dirty="0">
                <a:solidFill>
                  <a:schemeClr val="tx1"/>
                </a:solidFill>
              </a:rPr>
            </a:br>
            <a:r>
              <a:rPr lang="fr-FR" sz="4400" dirty="0">
                <a:solidFill>
                  <a:schemeClr val="tx1"/>
                </a:solidFill>
              </a:rPr>
              <a:t>à bien vous concentrer </a:t>
            </a:r>
            <a:br>
              <a:rPr lang="fr-FR" sz="4400" dirty="0">
                <a:solidFill>
                  <a:schemeClr val="tx1"/>
                </a:solidFill>
              </a:rPr>
            </a:br>
            <a:r>
              <a:rPr lang="fr-FR" sz="4400" dirty="0">
                <a:solidFill>
                  <a:schemeClr val="tx1"/>
                </a:solidFill>
              </a:rPr>
              <a:t>et à rester attentifs.</a:t>
            </a:r>
          </a:p>
          <a:p>
            <a:pPr marL="0" indent="0" algn="ctr">
              <a:lnSpc>
                <a:spcPct val="170000"/>
              </a:lnSpc>
              <a:buNone/>
            </a:pPr>
            <a:r>
              <a:rPr lang="fr-FR" sz="4400" b="1" dirty="0">
                <a:solidFill>
                  <a:schemeClr val="tx1"/>
                </a:solidFill>
              </a:rPr>
              <a:t>Jouez le jeu !</a:t>
            </a:r>
          </a:p>
        </p:txBody>
      </p:sp>
      <p:sp>
        <p:nvSpPr>
          <p:cNvPr id="4" name="ZoneTexte 3"/>
          <p:cNvSpPr txBox="1"/>
          <p:nvPr/>
        </p:nvSpPr>
        <p:spPr>
          <a:xfrm>
            <a:off x="8074478" y="5853792"/>
            <a:ext cx="449036" cy="369332"/>
          </a:xfrm>
          <a:prstGeom prst="rect">
            <a:avLst/>
          </a:prstGeom>
          <a:noFill/>
        </p:spPr>
        <p:txBody>
          <a:bodyPr wrap="square" rtlCol="0">
            <a:spAutoFit/>
          </a:bodyPr>
          <a:lstStyle/>
          <a:p>
            <a:r>
              <a:rPr lang="fr-FR" dirty="0"/>
              <a:t>10</a:t>
            </a:r>
          </a:p>
        </p:txBody>
      </p:sp>
    </p:spTree>
    <p:extLst>
      <p:ext uri="{BB962C8B-B14F-4D97-AF65-F5344CB8AC3E}">
        <p14:creationId xmlns:p14="http://schemas.microsoft.com/office/powerpoint/2010/main" val="3973122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7F74539-7884-44DC-AC3E-3D7BDA29DEC4}"/>
              </a:ext>
            </a:extLst>
          </p:cNvPr>
          <p:cNvSpPr>
            <a:spLocks noGrp="1"/>
          </p:cNvSpPr>
          <p:nvPr>
            <p:ph idx="4294967295"/>
          </p:nvPr>
        </p:nvSpPr>
        <p:spPr>
          <a:xfrm>
            <a:off x="1069975" y="1059656"/>
            <a:ext cx="7004050" cy="4738688"/>
          </a:xfrm>
        </p:spPr>
        <p:txBody>
          <a:bodyPr>
            <a:normAutofit/>
          </a:bodyPr>
          <a:lstStyle/>
          <a:p>
            <a:pPr marL="0" indent="0" algn="ctr">
              <a:buNone/>
            </a:pPr>
            <a:endParaRPr lang="fr-FR" dirty="0"/>
          </a:p>
          <a:p>
            <a:pPr marL="0" indent="0" algn="ctr">
              <a:buNone/>
            </a:pPr>
            <a:r>
              <a:rPr lang="fr-FR" sz="4800" dirty="0">
                <a:solidFill>
                  <a:schemeClr val="tx1"/>
                </a:solidFill>
              </a:rPr>
              <a:t>Attention êtes-vous prêts ?</a:t>
            </a:r>
          </a:p>
          <a:p>
            <a:pPr marL="0" indent="0" algn="ctr">
              <a:buNone/>
            </a:pPr>
            <a:endParaRPr lang="fr-FR" dirty="0">
              <a:solidFill>
                <a:schemeClr val="tx1"/>
              </a:solidFill>
            </a:endParaRPr>
          </a:p>
          <a:p>
            <a:pPr marL="0" indent="0" algn="ctr">
              <a:buNone/>
            </a:pPr>
            <a:r>
              <a:rPr lang="fr-FR" sz="4800" dirty="0">
                <a:solidFill>
                  <a:schemeClr val="tx1"/>
                </a:solidFill>
              </a:rPr>
              <a:t>Alors à vous de jouer,</a:t>
            </a:r>
          </a:p>
          <a:p>
            <a:pPr marL="0" indent="0" algn="ctr">
              <a:buNone/>
            </a:pPr>
            <a:endParaRPr lang="fr-FR" dirty="0">
              <a:solidFill>
                <a:schemeClr val="tx1"/>
              </a:solidFill>
            </a:endParaRPr>
          </a:p>
          <a:p>
            <a:pPr marL="0" indent="0" algn="ctr">
              <a:buNone/>
            </a:pPr>
            <a:r>
              <a:rPr lang="fr-FR" sz="4800" dirty="0">
                <a:solidFill>
                  <a:schemeClr val="tx1"/>
                </a:solidFill>
              </a:rPr>
              <a:t>lisez !</a:t>
            </a:r>
          </a:p>
        </p:txBody>
      </p:sp>
      <p:sp>
        <p:nvSpPr>
          <p:cNvPr id="4" name="ZoneTexte 3"/>
          <p:cNvSpPr txBox="1"/>
          <p:nvPr/>
        </p:nvSpPr>
        <p:spPr>
          <a:xfrm>
            <a:off x="8074478" y="5853792"/>
            <a:ext cx="449036" cy="369332"/>
          </a:xfrm>
          <a:prstGeom prst="rect">
            <a:avLst/>
          </a:prstGeom>
          <a:noFill/>
        </p:spPr>
        <p:txBody>
          <a:bodyPr wrap="square" rtlCol="0">
            <a:spAutoFit/>
          </a:bodyPr>
          <a:lstStyle/>
          <a:p>
            <a:r>
              <a:rPr lang="fr-FR" dirty="0"/>
              <a:t>11</a:t>
            </a:r>
          </a:p>
        </p:txBody>
      </p:sp>
    </p:spTree>
    <p:extLst>
      <p:ext uri="{BB962C8B-B14F-4D97-AF65-F5344CB8AC3E}">
        <p14:creationId xmlns:p14="http://schemas.microsoft.com/office/powerpoint/2010/main" val="2992883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429629-CFBE-4F4D-9BF1-8A912E69BDAE}"/>
              </a:ext>
            </a:extLst>
          </p:cNvPr>
          <p:cNvSpPr/>
          <p:nvPr/>
        </p:nvSpPr>
        <p:spPr>
          <a:xfrm>
            <a:off x="899592" y="980728"/>
            <a:ext cx="7488832" cy="4312206"/>
          </a:xfrm>
          <a:prstGeom prst="rect">
            <a:avLst/>
          </a:prstGeom>
        </p:spPr>
        <p:txBody>
          <a:bodyPr wrap="square">
            <a:spAutoFit/>
          </a:bodyPr>
          <a:lstStyle/>
          <a:p>
            <a:pPr>
              <a:lnSpc>
                <a:spcPct val="115000"/>
              </a:lnSpc>
              <a:spcAft>
                <a:spcPts val="1000"/>
              </a:spcAft>
            </a:pPr>
            <a:r>
              <a:rPr lang="fr-FR" sz="2400" dirty="0">
                <a:latin typeface="Bodoni MT Poster Compressed" panose="02070706080601050204" pitchFamily="18" charset="0"/>
                <a:ea typeface="Calibri" panose="020F0502020204030204" pitchFamily="34" charset="0"/>
                <a:cs typeface="Calibri" panose="020F0502020204030204" pitchFamily="34" charset="0"/>
              </a:rPr>
              <a:t>L’homme marchait à pas feutrés dans la futaie, soudain, il se figea tout net, car enfin il le vit, juste là, à moitié caché par les Adientum pedatum et la Bryophyte. Depuis le temps qu’il était en quête, enfin il la trouva cette Cantharellus cibarius ! Son cœur bondit dans sa poitrine, il exultât de joie car c’était un magnifique spécimen, tout jeune, tout frais, alors il plongea lestement la main droite dans la poche de son bénard, en sortit son couteau fétiche et coupa cette magnifique Cantharellus cibarius. Ensuite il la ramena vers son visage et huma longuement, en fermant les yeux, il fût heureux de sa prise. Puis, il se décida à rentrer, la nuit commençait à tomber en cette journée dominicale d’arrière-saison. Il fût heureux de sa prise même unique, au moins il ne fût pas bredouille et il saliva déjà à l’idée de son dîner, car ce soir-là, il dégusterait cette magnifique Cantharellus cibarius dans une bonne omelette.</a:t>
            </a:r>
            <a:endParaRPr lang="fr-FR"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ZoneTexte 2"/>
          <p:cNvSpPr txBox="1"/>
          <p:nvPr/>
        </p:nvSpPr>
        <p:spPr>
          <a:xfrm>
            <a:off x="8074478" y="5853792"/>
            <a:ext cx="449036" cy="369332"/>
          </a:xfrm>
          <a:prstGeom prst="rect">
            <a:avLst/>
          </a:prstGeom>
          <a:noFill/>
        </p:spPr>
        <p:txBody>
          <a:bodyPr wrap="square" rtlCol="0">
            <a:spAutoFit/>
          </a:bodyPr>
          <a:lstStyle/>
          <a:p>
            <a:r>
              <a:rPr lang="fr-FR" dirty="0"/>
              <a:t>12</a:t>
            </a:r>
          </a:p>
        </p:txBody>
      </p:sp>
    </p:spTree>
    <p:extLst>
      <p:ext uri="{BB962C8B-B14F-4D97-AF65-F5344CB8AC3E}">
        <p14:creationId xmlns:p14="http://schemas.microsoft.com/office/powerpoint/2010/main" val="2834960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2215275-FDB8-4CF5-B7AD-061949A71CAE}"/>
              </a:ext>
            </a:extLst>
          </p:cNvPr>
          <p:cNvSpPr>
            <a:spLocks noGrp="1"/>
          </p:cNvSpPr>
          <p:nvPr>
            <p:ph type="body" sz="half" idx="2"/>
          </p:nvPr>
        </p:nvSpPr>
        <p:spPr>
          <a:xfrm>
            <a:off x="899592" y="1052736"/>
            <a:ext cx="7344816" cy="4823129"/>
          </a:xfrm>
        </p:spPr>
        <p:txBody>
          <a:bodyPr>
            <a:normAutofit lnSpcReduction="10000"/>
          </a:bodyPr>
          <a:lstStyle/>
          <a:p>
            <a:r>
              <a:rPr lang="fr-FR" sz="4000" dirty="0">
                <a:solidFill>
                  <a:schemeClr val="tx1"/>
                </a:solidFill>
              </a:rPr>
              <a:t>Alors ?</a:t>
            </a:r>
            <a:br>
              <a:rPr lang="fr-FR" sz="4000" dirty="0">
                <a:solidFill>
                  <a:schemeClr val="tx1"/>
                </a:solidFill>
              </a:rPr>
            </a:br>
            <a:r>
              <a:rPr lang="fr-FR" sz="4000" dirty="0">
                <a:solidFill>
                  <a:schemeClr val="tx1"/>
                </a:solidFill>
              </a:rPr>
              <a:t>Que pensez-vous de ce texte ?</a:t>
            </a:r>
          </a:p>
          <a:p>
            <a:endParaRPr lang="fr-FR" dirty="0">
              <a:solidFill>
                <a:schemeClr val="tx1"/>
              </a:solidFill>
            </a:endParaRPr>
          </a:p>
          <a:p>
            <a:r>
              <a:rPr lang="fr-FR" sz="4400" dirty="0">
                <a:solidFill>
                  <a:schemeClr val="tx1"/>
                </a:solidFill>
              </a:rPr>
              <a:t>Pas facile n’est-ce pas ?</a:t>
            </a:r>
          </a:p>
          <a:p>
            <a:endParaRPr lang="fr-FR" sz="4400" dirty="0">
              <a:solidFill>
                <a:schemeClr val="tx1"/>
              </a:solidFill>
            </a:endParaRPr>
          </a:p>
          <a:p>
            <a:r>
              <a:rPr lang="fr-FR" sz="4400" dirty="0">
                <a:solidFill>
                  <a:schemeClr val="tx1"/>
                </a:solidFill>
              </a:rPr>
              <a:t>À présent, réfléchissons ensemble.</a:t>
            </a:r>
          </a:p>
        </p:txBody>
      </p:sp>
      <p:sp>
        <p:nvSpPr>
          <p:cNvPr id="3" name="ZoneTexte 2"/>
          <p:cNvSpPr txBox="1"/>
          <p:nvPr/>
        </p:nvSpPr>
        <p:spPr>
          <a:xfrm>
            <a:off x="8074478" y="5853792"/>
            <a:ext cx="449036" cy="369332"/>
          </a:xfrm>
          <a:prstGeom prst="rect">
            <a:avLst/>
          </a:prstGeom>
          <a:noFill/>
        </p:spPr>
        <p:txBody>
          <a:bodyPr wrap="square" rtlCol="0">
            <a:spAutoFit/>
          </a:bodyPr>
          <a:lstStyle/>
          <a:p>
            <a:r>
              <a:rPr lang="fr-FR" dirty="0"/>
              <a:t>13</a:t>
            </a:r>
          </a:p>
        </p:txBody>
      </p:sp>
    </p:spTree>
    <p:extLst>
      <p:ext uri="{BB962C8B-B14F-4D97-AF65-F5344CB8AC3E}">
        <p14:creationId xmlns:p14="http://schemas.microsoft.com/office/powerpoint/2010/main" val="2236140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2215275-FDB8-4CF5-B7AD-061949A71CAE}"/>
              </a:ext>
            </a:extLst>
          </p:cNvPr>
          <p:cNvSpPr>
            <a:spLocks noGrp="1"/>
          </p:cNvSpPr>
          <p:nvPr>
            <p:ph type="body" sz="half" idx="2"/>
          </p:nvPr>
        </p:nvSpPr>
        <p:spPr>
          <a:xfrm>
            <a:off x="899592" y="1052737"/>
            <a:ext cx="7344816" cy="1282960"/>
          </a:xfrm>
        </p:spPr>
        <p:txBody>
          <a:bodyPr>
            <a:normAutofit fontScale="40000" lnSpcReduction="20000"/>
          </a:bodyPr>
          <a:lstStyle/>
          <a:p>
            <a:pPr marL="571500" indent="-571500" algn="l">
              <a:lnSpc>
                <a:spcPct val="150000"/>
              </a:lnSpc>
              <a:spcBef>
                <a:spcPts val="600"/>
              </a:spcBef>
              <a:buFont typeface="Arial" panose="020B0604020202020204" pitchFamily="34" charset="0"/>
              <a:buChar char="•"/>
            </a:pPr>
            <a:r>
              <a:rPr lang="fr-FR" sz="10000" dirty="0">
                <a:solidFill>
                  <a:schemeClr val="tx1"/>
                </a:solidFill>
              </a:rPr>
              <a:t>Qu’avez-vous remarqué ? </a:t>
            </a:r>
            <a:br>
              <a:rPr lang="fr-FR" sz="4400" dirty="0">
                <a:solidFill>
                  <a:schemeClr val="tx1"/>
                </a:solidFill>
              </a:rPr>
            </a:br>
            <a:endParaRPr lang="fr-FR" sz="4400" dirty="0">
              <a:solidFill>
                <a:schemeClr val="tx1"/>
              </a:solidFill>
            </a:endParaRPr>
          </a:p>
        </p:txBody>
      </p:sp>
      <p:sp>
        <p:nvSpPr>
          <p:cNvPr id="2" name="ZoneTexte 1">
            <a:extLst>
              <a:ext uri="{FF2B5EF4-FFF2-40B4-BE49-F238E27FC236}">
                <a16:creationId xmlns:a16="http://schemas.microsoft.com/office/drawing/2014/main" id="{244C2D59-ED5A-4478-B3E6-064BACF07AFE}"/>
              </a:ext>
            </a:extLst>
          </p:cNvPr>
          <p:cNvSpPr txBox="1"/>
          <p:nvPr/>
        </p:nvSpPr>
        <p:spPr>
          <a:xfrm>
            <a:off x="909531" y="1928191"/>
            <a:ext cx="6848061" cy="2862322"/>
          </a:xfrm>
          <a:prstGeom prst="rect">
            <a:avLst/>
          </a:prstGeom>
          <a:noFill/>
        </p:spPr>
        <p:txBody>
          <a:bodyPr wrap="square" rtlCol="0">
            <a:spAutoFit/>
          </a:bodyPr>
          <a:lstStyle/>
          <a:p>
            <a:pPr marL="571500" lvl="0" indent="-571500">
              <a:lnSpc>
                <a:spcPct val="150000"/>
              </a:lnSpc>
              <a:spcBef>
                <a:spcPts val="600"/>
              </a:spcBef>
              <a:spcAft>
                <a:spcPts val="600"/>
              </a:spcAft>
              <a:buClr>
                <a:srgbClr val="83992A"/>
              </a:buClr>
              <a:buSzPct val="115000"/>
              <a:buFont typeface="Arial" panose="020B0604020202020204" pitchFamily="34" charset="0"/>
              <a:buChar char="•"/>
            </a:pPr>
            <a:r>
              <a:rPr lang="fr-FR" sz="4000" dirty="0">
                <a:solidFill>
                  <a:prstClr val="black"/>
                </a:solidFill>
              </a:rPr>
              <a:t>Quelles difficultés avez-vous éprouvées pour lire le texte et pour le comprendre ?</a:t>
            </a:r>
          </a:p>
        </p:txBody>
      </p:sp>
      <p:sp>
        <p:nvSpPr>
          <p:cNvPr id="7" name="ZoneTexte 6">
            <a:extLst>
              <a:ext uri="{FF2B5EF4-FFF2-40B4-BE49-F238E27FC236}">
                <a16:creationId xmlns:a16="http://schemas.microsoft.com/office/drawing/2014/main" id="{98E559D3-6A70-4911-B032-58560FA7B68A}"/>
              </a:ext>
            </a:extLst>
          </p:cNvPr>
          <p:cNvSpPr txBox="1"/>
          <p:nvPr/>
        </p:nvSpPr>
        <p:spPr>
          <a:xfrm>
            <a:off x="1093304" y="4909930"/>
            <a:ext cx="6947453" cy="1015663"/>
          </a:xfrm>
          <a:prstGeom prst="rect">
            <a:avLst/>
          </a:prstGeom>
          <a:noFill/>
        </p:spPr>
        <p:txBody>
          <a:bodyPr wrap="square" rtlCol="0">
            <a:spAutoFit/>
          </a:bodyPr>
          <a:lstStyle/>
          <a:p>
            <a:pPr marL="571500" lvl="0" indent="-571500">
              <a:lnSpc>
                <a:spcPct val="150000"/>
              </a:lnSpc>
              <a:spcBef>
                <a:spcPts val="600"/>
              </a:spcBef>
              <a:spcAft>
                <a:spcPts val="600"/>
              </a:spcAft>
              <a:buClr>
                <a:srgbClr val="83992A"/>
              </a:buClr>
              <a:buSzPct val="115000"/>
              <a:buFont typeface="Arial" panose="020B0604020202020204" pitchFamily="34" charset="0"/>
              <a:buChar char="•"/>
            </a:pPr>
            <a:r>
              <a:rPr lang="fr-FR" sz="4000" dirty="0">
                <a:solidFill>
                  <a:prstClr val="black"/>
                </a:solidFill>
              </a:rPr>
              <a:t>De quoi parle le texte ?</a:t>
            </a:r>
          </a:p>
        </p:txBody>
      </p:sp>
      <p:sp>
        <p:nvSpPr>
          <p:cNvPr id="5" name="ZoneTexte 4"/>
          <p:cNvSpPr txBox="1"/>
          <p:nvPr/>
        </p:nvSpPr>
        <p:spPr>
          <a:xfrm>
            <a:off x="8074478" y="5853792"/>
            <a:ext cx="449036" cy="369332"/>
          </a:xfrm>
          <a:prstGeom prst="rect">
            <a:avLst/>
          </a:prstGeom>
          <a:noFill/>
        </p:spPr>
        <p:txBody>
          <a:bodyPr wrap="square" rtlCol="0">
            <a:spAutoFit/>
          </a:bodyPr>
          <a:lstStyle/>
          <a:p>
            <a:r>
              <a:rPr lang="fr-FR" dirty="0"/>
              <a:t>14</a:t>
            </a:r>
          </a:p>
        </p:txBody>
      </p:sp>
    </p:spTree>
    <p:extLst>
      <p:ext uri="{BB962C8B-B14F-4D97-AF65-F5344CB8AC3E}">
        <p14:creationId xmlns:p14="http://schemas.microsoft.com/office/powerpoint/2010/main" val="395155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2215275-FDB8-4CF5-B7AD-061949A71CAE}"/>
              </a:ext>
            </a:extLst>
          </p:cNvPr>
          <p:cNvSpPr>
            <a:spLocks noGrp="1"/>
          </p:cNvSpPr>
          <p:nvPr>
            <p:ph type="body" sz="half" idx="2"/>
          </p:nvPr>
        </p:nvSpPr>
        <p:spPr>
          <a:xfrm>
            <a:off x="899592" y="1052736"/>
            <a:ext cx="7344816" cy="4823129"/>
          </a:xfrm>
        </p:spPr>
        <p:txBody>
          <a:bodyPr>
            <a:normAutofit/>
          </a:bodyPr>
          <a:lstStyle/>
          <a:p>
            <a:pPr algn="l">
              <a:lnSpc>
                <a:spcPct val="150000"/>
              </a:lnSpc>
              <a:spcBef>
                <a:spcPts val="600"/>
              </a:spcBef>
            </a:pPr>
            <a:r>
              <a:rPr lang="fr-FR" sz="4400" dirty="0">
                <a:solidFill>
                  <a:schemeClr val="tx1"/>
                </a:solidFill>
              </a:rPr>
              <a:t>Voici un petit questionnaire pour vous aider à analyser vos impressions sur le texte que vous venez de lire.</a:t>
            </a:r>
          </a:p>
          <a:p>
            <a:pPr algn="l">
              <a:lnSpc>
                <a:spcPct val="150000"/>
              </a:lnSpc>
              <a:spcBef>
                <a:spcPts val="600"/>
              </a:spcBef>
            </a:pPr>
            <a:endParaRPr lang="fr-FR" sz="4400" dirty="0">
              <a:solidFill>
                <a:schemeClr val="tx1"/>
              </a:solidFill>
            </a:endParaRPr>
          </a:p>
        </p:txBody>
      </p:sp>
      <p:sp>
        <p:nvSpPr>
          <p:cNvPr id="3" name="ZoneTexte 2"/>
          <p:cNvSpPr txBox="1"/>
          <p:nvPr/>
        </p:nvSpPr>
        <p:spPr>
          <a:xfrm>
            <a:off x="8074478" y="5853792"/>
            <a:ext cx="449036" cy="369332"/>
          </a:xfrm>
          <a:prstGeom prst="rect">
            <a:avLst/>
          </a:prstGeom>
          <a:noFill/>
        </p:spPr>
        <p:txBody>
          <a:bodyPr wrap="square" rtlCol="0">
            <a:spAutoFit/>
          </a:bodyPr>
          <a:lstStyle/>
          <a:p>
            <a:r>
              <a:rPr lang="fr-FR" dirty="0"/>
              <a:t>15</a:t>
            </a:r>
          </a:p>
        </p:txBody>
      </p:sp>
    </p:spTree>
    <p:extLst>
      <p:ext uri="{BB962C8B-B14F-4D97-AF65-F5344CB8AC3E}">
        <p14:creationId xmlns:p14="http://schemas.microsoft.com/office/powerpoint/2010/main" val="2248822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2215275-FDB8-4CF5-B7AD-061949A71CAE}"/>
              </a:ext>
            </a:extLst>
          </p:cNvPr>
          <p:cNvSpPr>
            <a:spLocks noGrp="1"/>
          </p:cNvSpPr>
          <p:nvPr>
            <p:ph type="body" sz="half" idx="2"/>
          </p:nvPr>
        </p:nvSpPr>
        <p:spPr>
          <a:xfrm>
            <a:off x="899592" y="1052736"/>
            <a:ext cx="7344816" cy="4823129"/>
          </a:xfrm>
        </p:spPr>
        <p:txBody>
          <a:bodyPr>
            <a:normAutofit fontScale="85000" lnSpcReduction="20000"/>
          </a:bodyPr>
          <a:lstStyle/>
          <a:p>
            <a:pPr algn="l">
              <a:lnSpc>
                <a:spcPct val="150000"/>
              </a:lnSpc>
              <a:spcBef>
                <a:spcPts val="600"/>
              </a:spcBef>
            </a:pPr>
            <a:r>
              <a:rPr lang="fr-FR" sz="4400" dirty="0">
                <a:solidFill>
                  <a:schemeClr val="tx1"/>
                </a:solidFill>
              </a:rPr>
              <a:t>Réfléchissez ensemble et indiquez votre réponse collective dans le questionnaire. </a:t>
            </a:r>
            <a:br>
              <a:rPr lang="fr-FR" sz="4400" dirty="0">
                <a:solidFill>
                  <a:schemeClr val="tx1"/>
                </a:solidFill>
              </a:rPr>
            </a:br>
            <a:r>
              <a:rPr lang="fr-FR" sz="4400" dirty="0">
                <a:solidFill>
                  <a:schemeClr val="tx1"/>
                </a:solidFill>
              </a:rPr>
              <a:t>Si vous n’êtes pas tous d’accord, prenez simplement en compte </a:t>
            </a:r>
            <a:br>
              <a:rPr lang="fr-FR" sz="4400" dirty="0">
                <a:solidFill>
                  <a:schemeClr val="tx1"/>
                </a:solidFill>
              </a:rPr>
            </a:br>
            <a:r>
              <a:rPr lang="fr-FR" sz="4400" dirty="0">
                <a:solidFill>
                  <a:schemeClr val="tx1"/>
                </a:solidFill>
              </a:rPr>
              <a:t>la réponse majoritaire.</a:t>
            </a:r>
          </a:p>
          <a:p>
            <a:pPr algn="l">
              <a:lnSpc>
                <a:spcPct val="150000"/>
              </a:lnSpc>
              <a:spcBef>
                <a:spcPts val="600"/>
              </a:spcBef>
            </a:pPr>
            <a:endParaRPr lang="fr-FR" sz="4400" dirty="0">
              <a:solidFill>
                <a:schemeClr val="tx1"/>
              </a:solidFill>
            </a:endParaRPr>
          </a:p>
        </p:txBody>
      </p:sp>
      <p:sp>
        <p:nvSpPr>
          <p:cNvPr id="3" name="ZoneTexte 2"/>
          <p:cNvSpPr txBox="1"/>
          <p:nvPr/>
        </p:nvSpPr>
        <p:spPr>
          <a:xfrm>
            <a:off x="8074478" y="5853792"/>
            <a:ext cx="449036" cy="369332"/>
          </a:xfrm>
          <a:prstGeom prst="rect">
            <a:avLst/>
          </a:prstGeom>
          <a:noFill/>
        </p:spPr>
        <p:txBody>
          <a:bodyPr wrap="square" rtlCol="0">
            <a:spAutoFit/>
          </a:bodyPr>
          <a:lstStyle/>
          <a:p>
            <a:r>
              <a:rPr lang="fr-FR" dirty="0"/>
              <a:t>16</a:t>
            </a:r>
          </a:p>
        </p:txBody>
      </p:sp>
    </p:spTree>
    <p:extLst>
      <p:ext uri="{BB962C8B-B14F-4D97-AF65-F5344CB8AC3E}">
        <p14:creationId xmlns:p14="http://schemas.microsoft.com/office/powerpoint/2010/main" val="2938403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2215275-FDB8-4CF5-B7AD-061949A71CAE}"/>
              </a:ext>
            </a:extLst>
          </p:cNvPr>
          <p:cNvSpPr>
            <a:spLocks noGrp="1"/>
          </p:cNvSpPr>
          <p:nvPr>
            <p:ph type="body" sz="half" idx="2"/>
          </p:nvPr>
        </p:nvSpPr>
        <p:spPr>
          <a:xfrm>
            <a:off x="899592" y="1052736"/>
            <a:ext cx="7344816" cy="4823129"/>
          </a:xfrm>
        </p:spPr>
        <p:txBody>
          <a:bodyPr>
            <a:normAutofit/>
          </a:bodyPr>
          <a:lstStyle/>
          <a:p>
            <a:pPr algn="l">
              <a:lnSpc>
                <a:spcPct val="150000"/>
              </a:lnSpc>
              <a:spcBef>
                <a:spcPts val="600"/>
              </a:spcBef>
            </a:pPr>
            <a:r>
              <a:rPr lang="fr-FR" sz="4000" dirty="0">
                <a:solidFill>
                  <a:schemeClr val="tx1"/>
                </a:solidFill>
              </a:rPr>
              <a:t>Après avoir lu le texte,</a:t>
            </a:r>
            <a:br>
              <a:rPr lang="fr-FR" sz="4000" dirty="0">
                <a:solidFill>
                  <a:schemeClr val="tx1"/>
                </a:solidFill>
              </a:rPr>
            </a:br>
            <a:r>
              <a:rPr lang="fr-FR" sz="4000" dirty="0">
                <a:solidFill>
                  <a:schemeClr val="tx1"/>
                </a:solidFill>
              </a:rPr>
              <a:t>diriez-vous que :</a:t>
            </a:r>
          </a:p>
        </p:txBody>
      </p:sp>
      <p:graphicFrame>
        <p:nvGraphicFramePr>
          <p:cNvPr id="2" name="Tableau 1"/>
          <p:cNvGraphicFramePr>
            <a:graphicFrameLocks noGrp="1"/>
          </p:cNvGraphicFramePr>
          <p:nvPr>
            <p:extLst>
              <p:ext uri="{D42A27DB-BD31-4B8C-83A1-F6EECF244321}">
                <p14:modId xmlns:p14="http://schemas.microsoft.com/office/powerpoint/2010/main" val="3451715155"/>
              </p:ext>
            </p:extLst>
          </p:nvPr>
        </p:nvGraphicFramePr>
        <p:xfrm>
          <a:off x="1187624" y="3429000"/>
          <a:ext cx="6696744" cy="1649603"/>
        </p:xfrm>
        <a:graphic>
          <a:graphicData uri="http://schemas.openxmlformats.org/drawingml/2006/table">
            <a:tbl>
              <a:tblPr firstRow="1" firstCol="1" bandRow="1">
                <a:tableStyleId>{5C22544A-7EE6-4342-B048-85BDC9FD1C3A}</a:tableStyleId>
              </a:tblPr>
              <a:tblGrid>
                <a:gridCol w="5055171">
                  <a:extLst>
                    <a:ext uri="{9D8B030D-6E8A-4147-A177-3AD203B41FA5}">
                      <a16:colId xmlns:a16="http://schemas.microsoft.com/office/drawing/2014/main" val="20000"/>
                    </a:ext>
                  </a:extLst>
                </a:gridCol>
                <a:gridCol w="805979">
                  <a:extLst>
                    <a:ext uri="{9D8B030D-6E8A-4147-A177-3AD203B41FA5}">
                      <a16:colId xmlns:a16="http://schemas.microsoft.com/office/drawing/2014/main" val="20001"/>
                    </a:ext>
                  </a:extLst>
                </a:gridCol>
                <a:gridCol w="835594">
                  <a:extLst>
                    <a:ext uri="{9D8B030D-6E8A-4147-A177-3AD203B41FA5}">
                      <a16:colId xmlns:a16="http://schemas.microsoft.com/office/drawing/2014/main" val="20002"/>
                    </a:ext>
                  </a:extLst>
                </a:gridCol>
              </a:tblGrid>
              <a:tr h="0">
                <a:tc>
                  <a:txBody>
                    <a:bodyPr/>
                    <a:lstStyle/>
                    <a:p>
                      <a:pPr>
                        <a:lnSpc>
                          <a:spcPct val="115000"/>
                        </a:lnSpc>
                        <a:spcAft>
                          <a:spcPts val="0"/>
                        </a:spcAft>
                      </a:pPr>
                      <a:r>
                        <a:rPr lang="fr-FR" sz="3200" dirty="0">
                          <a:solidFill>
                            <a:schemeClr val="tx1"/>
                          </a:solidFill>
                          <a:effectLst/>
                        </a:rPr>
                        <a:t>1</a:t>
                      </a:r>
                    </a:p>
                    <a:p>
                      <a:pPr>
                        <a:lnSpc>
                          <a:spcPct val="115000"/>
                        </a:lnSpc>
                        <a:spcAft>
                          <a:spcPts val="0"/>
                        </a:spcAft>
                      </a:pPr>
                      <a:r>
                        <a:rPr lang="fr-FR" sz="3200" dirty="0">
                          <a:solidFill>
                            <a:schemeClr val="tx1"/>
                          </a:solidFill>
                          <a:effectLst/>
                        </a:rPr>
                        <a:t>Le texte est difficile à lire.</a:t>
                      </a:r>
                      <a:endParaRPr lang="fr-FR" sz="2400" dirty="0">
                        <a:solidFill>
                          <a:schemeClr val="tx1"/>
                        </a:solidFill>
                        <a:effectLst/>
                      </a:endParaRPr>
                    </a:p>
                    <a:p>
                      <a:pPr>
                        <a:lnSpc>
                          <a:spcPct val="115000"/>
                        </a:lnSpc>
                        <a:spcAft>
                          <a:spcPts val="0"/>
                        </a:spcAft>
                      </a:pPr>
                      <a:r>
                        <a:rPr lang="fr-FR" sz="3200" dirty="0">
                          <a:solidFill>
                            <a:schemeClr val="tx1"/>
                          </a:solidFill>
                          <a:effectLst/>
                        </a:rPr>
                        <a:t> </a:t>
                      </a:r>
                      <a:endParaRPr lang="fr-FR" sz="2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endParaRPr lang="fr-FR" sz="3200" dirty="0">
                        <a:solidFill>
                          <a:schemeClr val="tx1"/>
                        </a:solidFill>
                        <a:effectLst/>
                      </a:endParaRPr>
                    </a:p>
                    <a:p>
                      <a:pPr algn="ctr">
                        <a:lnSpc>
                          <a:spcPct val="115000"/>
                        </a:lnSpc>
                        <a:spcAft>
                          <a:spcPts val="0"/>
                        </a:spcAft>
                      </a:pPr>
                      <a:r>
                        <a:rPr lang="fr-FR" sz="3200" dirty="0">
                          <a:solidFill>
                            <a:schemeClr val="tx1"/>
                          </a:solidFill>
                          <a:effectLst/>
                        </a:rPr>
                        <a:t>oui</a:t>
                      </a:r>
                      <a:endParaRPr lang="fr-FR" sz="2400" dirty="0">
                        <a:solidFill>
                          <a:schemeClr val="tx1"/>
                        </a:solidFill>
                        <a:effectLst/>
                      </a:endParaRPr>
                    </a:p>
                    <a:p>
                      <a:pPr algn="ctr">
                        <a:lnSpc>
                          <a:spcPct val="115000"/>
                        </a:lnSpc>
                        <a:spcAft>
                          <a:spcPts val="0"/>
                        </a:spcAft>
                      </a:pPr>
                      <a:r>
                        <a:rPr lang="fr-FR" sz="3200" dirty="0">
                          <a:solidFill>
                            <a:schemeClr val="tx1"/>
                          </a:solidFill>
                          <a:effectLst/>
                        </a:rPr>
                        <a:t> </a:t>
                      </a:r>
                      <a:endParaRPr lang="fr-FR" sz="2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endParaRPr lang="fr-FR" sz="3200" dirty="0">
                        <a:solidFill>
                          <a:schemeClr val="tx1"/>
                        </a:solidFill>
                        <a:effectLst/>
                      </a:endParaRPr>
                    </a:p>
                    <a:p>
                      <a:pPr algn="ctr">
                        <a:lnSpc>
                          <a:spcPct val="115000"/>
                        </a:lnSpc>
                        <a:spcAft>
                          <a:spcPts val="0"/>
                        </a:spcAft>
                      </a:pPr>
                      <a:r>
                        <a:rPr lang="fr-FR" sz="3200" dirty="0">
                          <a:solidFill>
                            <a:schemeClr val="tx1"/>
                          </a:solidFill>
                          <a:effectLst/>
                        </a:rPr>
                        <a:t>non</a:t>
                      </a:r>
                      <a:endParaRPr lang="fr-FR" sz="24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bl>
          </a:graphicData>
        </a:graphic>
      </p:graphicFrame>
      <p:sp>
        <p:nvSpPr>
          <p:cNvPr id="5" name="ZoneTexte 4"/>
          <p:cNvSpPr txBox="1"/>
          <p:nvPr/>
        </p:nvSpPr>
        <p:spPr>
          <a:xfrm>
            <a:off x="8074478" y="5853792"/>
            <a:ext cx="449036" cy="369332"/>
          </a:xfrm>
          <a:prstGeom prst="rect">
            <a:avLst/>
          </a:prstGeom>
          <a:noFill/>
        </p:spPr>
        <p:txBody>
          <a:bodyPr wrap="square" rtlCol="0">
            <a:spAutoFit/>
          </a:bodyPr>
          <a:lstStyle/>
          <a:p>
            <a:r>
              <a:rPr lang="fr-FR" dirty="0"/>
              <a:t>17</a:t>
            </a:r>
          </a:p>
        </p:txBody>
      </p:sp>
    </p:spTree>
    <p:extLst>
      <p:ext uri="{BB962C8B-B14F-4D97-AF65-F5344CB8AC3E}">
        <p14:creationId xmlns:p14="http://schemas.microsoft.com/office/powerpoint/2010/main" val="127829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2215275-FDB8-4CF5-B7AD-061949A71CAE}"/>
              </a:ext>
            </a:extLst>
          </p:cNvPr>
          <p:cNvSpPr>
            <a:spLocks noGrp="1"/>
          </p:cNvSpPr>
          <p:nvPr>
            <p:ph type="body" sz="half" idx="2"/>
          </p:nvPr>
        </p:nvSpPr>
        <p:spPr>
          <a:xfrm>
            <a:off x="899592" y="1052736"/>
            <a:ext cx="7344816" cy="4823129"/>
          </a:xfrm>
        </p:spPr>
        <p:txBody>
          <a:bodyPr>
            <a:normAutofit/>
          </a:bodyPr>
          <a:lstStyle/>
          <a:p>
            <a:pPr algn="l">
              <a:lnSpc>
                <a:spcPct val="150000"/>
              </a:lnSpc>
              <a:spcBef>
                <a:spcPts val="600"/>
              </a:spcBef>
            </a:pPr>
            <a:r>
              <a:rPr lang="fr-FR" sz="4000" dirty="0">
                <a:solidFill>
                  <a:schemeClr val="tx1"/>
                </a:solidFill>
              </a:rPr>
              <a:t>Après avoir lu le texte,</a:t>
            </a:r>
            <a:br>
              <a:rPr lang="fr-FR" sz="4000" dirty="0">
                <a:solidFill>
                  <a:schemeClr val="tx1"/>
                </a:solidFill>
              </a:rPr>
            </a:br>
            <a:r>
              <a:rPr lang="fr-FR" sz="4000" dirty="0">
                <a:solidFill>
                  <a:schemeClr val="tx1"/>
                </a:solidFill>
              </a:rPr>
              <a:t>diriez-vous que :</a:t>
            </a:r>
          </a:p>
        </p:txBody>
      </p:sp>
      <p:graphicFrame>
        <p:nvGraphicFramePr>
          <p:cNvPr id="2" name="Tableau 1"/>
          <p:cNvGraphicFramePr>
            <a:graphicFrameLocks noGrp="1"/>
          </p:cNvGraphicFramePr>
          <p:nvPr>
            <p:extLst>
              <p:ext uri="{D42A27DB-BD31-4B8C-83A1-F6EECF244321}">
                <p14:modId xmlns:p14="http://schemas.microsoft.com/office/powerpoint/2010/main" val="1350808094"/>
              </p:ext>
            </p:extLst>
          </p:nvPr>
        </p:nvGraphicFramePr>
        <p:xfrm>
          <a:off x="1043608" y="3420349"/>
          <a:ext cx="6696744" cy="1649603"/>
        </p:xfrm>
        <a:graphic>
          <a:graphicData uri="http://schemas.openxmlformats.org/drawingml/2006/table">
            <a:tbl>
              <a:tblPr firstRow="1" firstCol="1" bandRow="1">
                <a:tableStyleId>{5C22544A-7EE6-4342-B048-85BDC9FD1C3A}</a:tableStyleId>
              </a:tblPr>
              <a:tblGrid>
                <a:gridCol w="5055171">
                  <a:extLst>
                    <a:ext uri="{9D8B030D-6E8A-4147-A177-3AD203B41FA5}">
                      <a16:colId xmlns:a16="http://schemas.microsoft.com/office/drawing/2014/main" val="20000"/>
                    </a:ext>
                  </a:extLst>
                </a:gridCol>
                <a:gridCol w="805979">
                  <a:extLst>
                    <a:ext uri="{9D8B030D-6E8A-4147-A177-3AD203B41FA5}">
                      <a16:colId xmlns:a16="http://schemas.microsoft.com/office/drawing/2014/main" val="20001"/>
                    </a:ext>
                  </a:extLst>
                </a:gridCol>
                <a:gridCol w="835594">
                  <a:extLst>
                    <a:ext uri="{9D8B030D-6E8A-4147-A177-3AD203B41FA5}">
                      <a16:colId xmlns:a16="http://schemas.microsoft.com/office/drawing/2014/main" val="20002"/>
                    </a:ext>
                  </a:extLst>
                </a:gridCol>
              </a:tblGrid>
              <a:tr h="864096">
                <a:tc>
                  <a:txBody>
                    <a:bodyPr/>
                    <a:lstStyle/>
                    <a:p>
                      <a:pPr>
                        <a:lnSpc>
                          <a:spcPct val="115000"/>
                        </a:lnSpc>
                        <a:spcAft>
                          <a:spcPts val="0"/>
                        </a:spcAft>
                      </a:pPr>
                      <a:r>
                        <a:rPr lang="fr-FR" sz="3200" dirty="0">
                          <a:solidFill>
                            <a:schemeClr val="tx1"/>
                          </a:solidFill>
                          <a:effectLst/>
                        </a:rPr>
                        <a:t>2</a:t>
                      </a:r>
                    </a:p>
                    <a:p>
                      <a:pPr>
                        <a:lnSpc>
                          <a:spcPct val="115000"/>
                        </a:lnSpc>
                        <a:spcAft>
                          <a:spcPts val="0"/>
                        </a:spcAft>
                      </a:pPr>
                      <a:r>
                        <a:rPr lang="fr-FR" sz="3200" dirty="0">
                          <a:solidFill>
                            <a:schemeClr val="tx1"/>
                          </a:solidFill>
                          <a:effectLst/>
                        </a:rPr>
                        <a:t>L’écriture est assez grande.</a:t>
                      </a:r>
                      <a:endParaRPr lang="fr-FR" sz="2400" dirty="0">
                        <a:solidFill>
                          <a:schemeClr val="tx1"/>
                        </a:solidFill>
                        <a:effectLst/>
                      </a:endParaRPr>
                    </a:p>
                    <a:p>
                      <a:pPr>
                        <a:lnSpc>
                          <a:spcPct val="115000"/>
                        </a:lnSpc>
                        <a:spcAft>
                          <a:spcPts val="0"/>
                        </a:spcAft>
                      </a:pPr>
                      <a:r>
                        <a:rPr lang="fr-FR" sz="3200" dirty="0">
                          <a:solidFill>
                            <a:schemeClr val="tx1"/>
                          </a:solidFill>
                          <a:effectLst/>
                        </a:rPr>
                        <a:t> </a:t>
                      </a:r>
                      <a:endParaRPr lang="fr-FR" sz="2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endParaRPr lang="fr-FR" sz="3200" dirty="0">
                        <a:solidFill>
                          <a:schemeClr val="tx1"/>
                        </a:solidFill>
                        <a:effectLst/>
                      </a:endParaRPr>
                    </a:p>
                    <a:p>
                      <a:pPr algn="ctr">
                        <a:lnSpc>
                          <a:spcPct val="115000"/>
                        </a:lnSpc>
                        <a:spcAft>
                          <a:spcPts val="0"/>
                        </a:spcAft>
                      </a:pPr>
                      <a:r>
                        <a:rPr lang="fr-FR" sz="3200" dirty="0">
                          <a:solidFill>
                            <a:schemeClr val="tx1"/>
                          </a:solidFill>
                          <a:effectLst/>
                        </a:rPr>
                        <a:t>oui</a:t>
                      </a:r>
                      <a:endParaRPr lang="fr-FR" sz="2400" dirty="0">
                        <a:solidFill>
                          <a:schemeClr val="tx1"/>
                        </a:solidFill>
                        <a:effectLst/>
                      </a:endParaRPr>
                    </a:p>
                    <a:p>
                      <a:pPr algn="ctr">
                        <a:lnSpc>
                          <a:spcPct val="115000"/>
                        </a:lnSpc>
                        <a:spcAft>
                          <a:spcPts val="0"/>
                        </a:spcAft>
                      </a:pPr>
                      <a:r>
                        <a:rPr lang="fr-FR" sz="3200" dirty="0">
                          <a:solidFill>
                            <a:schemeClr val="tx1"/>
                          </a:solidFill>
                          <a:effectLst/>
                        </a:rPr>
                        <a:t> </a:t>
                      </a:r>
                      <a:endParaRPr lang="fr-FR" sz="2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endParaRPr lang="fr-FR" sz="3200" dirty="0">
                        <a:solidFill>
                          <a:schemeClr val="tx1"/>
                        </a:solidFill>
                        <a:effectLst/>
                      </a:endParaRPr>
                    </a:p>
                    <a:p>
                      <a:pPr algn="ctr">
                        <a:lnSpc>
                          <a:spcPct val="115000"/>
                        </a:lnSpc>
                        <a:spcAft>
                          <a:spcPts val="0"/>
                        </a:spcAft>
                      </a:pPr>
                      <a:r>
                        <a:rPr lang="fr-FR" sz="3200" dirty="0">
                          <a:solidFill>
                            <a:schemeClr val="tx1"/>
                          </a:solidFill>
                          <a:effectLst/>
                        </a:rPr>
                        <a:t>non</a:t>
                      </a:r>
                      <a:endParaRPr lang="fr-FR" sz="24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bl>
          </a:graphicData>
        </a:graphic>
      </p:graphicFrame>
      <p:sp>
        <p:nvSpPr>
          <p:cNvPr id="5" name="ZoneTexte 4"/>
          <p:cNvSpPr txBox="1"/>
          <p:nvPr/>
        </p:nvSpPr>
        <p:spPr>
          <a:xfrm>
            <a:off x="8074478" y="5853792"/>
            <a:ext cx="449036" cy="369332"/>
          </a:xfrm>
          <a:prstGeom prst="rect">
            <a:avLst/>
          </a:prstGeom>
          <a:noFill/>
        </p:spPr>
        <p:txBody>
          <a:bodyPr wrap="square" rtlCol="0">
            <a:spAutoFit/>
          </a:bodyPr>
          <a:lstStyle/>
          <a:p>
            <a:r>
              <a:rPr lang="fr-FR" dirty="0"/>
              <a:t>18</a:t>
            </a:r>
          </a:p>
        </p:txBody>
      </p:sp>
    </p:spTree>
    <p:extLst>
      <p:ext uri="{BB962C8B-B14F-4D97-AF65-F5344CB8AC3E}">
        <p14:creationId xmlns:p14="http://schemas.microsoft.com/office/powerpoint/2010/main" val="1527635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2215275-FDB8-4CF5-B7AD-061949A71CAE}"/>
              </a:ext>
            </a:extLst>
          </p:cNvPr>
          <p:cNvSpPr>
            <a:spLocks noGrp="1"/>
          </p:cNvSpPr>
          <p:nvPr>
            <p:ph type="body" sz="half" idx="2"/>
          </p:nvPr>
        </p:nvSpPr>
        <p:spPr>
          <a:xfrm>
            <a:off x="899592" y="1052736"/>
            <a:ext cx="7344816" cy="4823129"/>
          </a:xfrm>
        </p:spPr>
        <p:txBody>
          <a:bodyPr>
            <a:normAutofit/>
          </a:bodyPr>
          <a:lstStyle/>
          <a:p>
            <a:pPr algn="l">
              <a:lnSpc>
                <a:spcPct val="150000"/>
              </a:lnSpc>
              <a:spcBef>
                <a:spcPts val="600"/>
              </a:spcBef>
            </a:pPr>
            <a:r>
              <a:rPr lang="fr-FR" sz="4000" dirty="0">
                <a:solidFill>
                  <a:schemeClr val="tx1"/>
                </a:solidFill>
              </a:rPr>
              <a:t>Après avoir lu le texte,</a:t>
            </a:r>
            <a:br>
              <a:rPr lang="fr-FR" sz="4000" dirty="0">
                <a:solidFill>
                  <a:schemeClr val="tx1"/>
                </a:solidFill>
              </a:rPr>
            </a:br>
            <a:r>
              <a:rPr lang="fr-FR" sz="4000" dirty="0">
                <a:solidFill>
                  <a:schemeClr val="tx1"/>
                </a:solidFill>
              </a:rPr>
              <a:t>diriez-vous que :</a:t>
            </a:r>
          </a:p>
        </p:txBody>
      </p:sp>
      <p:graphicFrame>
        <p:nvGraphicFramePr>
          <p:cNvPr id="2" name="Tableau 1"/>
          <p:cNvGraphicFramePr>
            <a:graphicFrameLocks noGrp="1"/>
          </p:cNvGraphicFramePr>
          <p:nvPr>
            <p:extLst>
              <p:ext uri="{D42A27DB-BD31-4B8C-83A1-F6EECF244321}">
                <p14:modId xmlns:p14="http://schemas.microsoft.com/office/powerpoint/2010/main" val="1559237315"/>
              </p:ext>
            </p:extLst>
          </p:nvPr>
        </p:nvGraphicFramePr>
        <p:xfrm>
          <a:off x="1043608" y="3420349"/>
          <a:ext cx="6696744" cy="2210435"/>
        </p:xfrm>
        <a:graphic>
          <a:graphicData uri="http://schemas.openxmlformats.org/drawingml/2006/table">
            <a:tbl>
              <a:tblPr firstRow="1" firstCol="1" bandRow="1">
                <a:tableStyleId>{5C22544A-7EE6-4342-B048-85BDC9FD1C3A}</a:tableStyleId>
              </a:tblPr>
              <a:tblGrid>
                <a:gridCol w="5055171">
                  <a:extLst>
                    <a:ext uri="{9D8B030D-6E8A-4147-A177-3AD203B41FA5}">
                      <a16:colId xmlns:a16="http://schemas.microsoft.com/office/drawing/2014/main" val="20000"/>
                    </a:ext>
                  </a:extLst>
                </a:gridCol>
                <a:gridCol w="805979">
                  <a:extLst>
                    <a:ext uri="{9D8B030D-6E8A-4147-A177-3AD203B41FA5}">
                      <a16:colId xmlns:a16="http://schemas.microsoft.com/office/drawing/2014/main" val="20001"/>
                    </a:ext>
                  </a:extLst>
                </a:gridCol>
                <a:gridCol w="835594">
                  <a:extLst>
                    <a:ext uri="{9D8B030D-6E8A-4147-A177-3AD203B41FA5}">
                      <a16:colId xmlns:a16="http://schemas.microsoft.com/office/drawing/2014/main" val="20002"/>
                    </a:ext>
                  </a:extLst>
                </a:gridCol>
              </a:tblGrid>
              <a:tr h="864096">
                <a:tc>
                  <a:txBody>
                    <a:bodyPr/>
                    <a:lstStyle/>
                    <a:p>
                      <a:pPr>
                        <a:lnSpc>
                          <a:spcPct val="115000"/>
                        </a:lnSpc>
                        <a:spcAft>
                          <a:spcPts val="0"/>
                        </a:spcAft>
                      </a:pPr>
                      <a:r>
                        <a:rPr lang="fr-FR" sz="3200" dirty="0">
                          <a:solidFill>
                            <a:schemeClr val="tx1"/>
                          </a:solidFill>
                          <a:effectLst/>
                        </a:rPr>
                        <a:t>3</a:t>
                      </a:r>
                    </a:p>
                    <a:p>
                      <a:pPr>
                        <a:lnSpc>
                          <a:spcPct val="115000"/>
                        </a:lnSpc>
                        <a:spcAft>
                          <a:spcPts val="0"/>
                        </a:spcAft>
                      </a:pPr>
                      <a:r>
                        <a:rPr lang="fr-FR" sz="3200" dirty="0">
                          <a:solidFill>
                            <a:schemeClr val="tx1"/>
                          </a:solidFill>
                          <a:effectLst/>
                        </a:rPr>
                        <a:t>Ce style d’écriture est souvent utilisé.</a:t>
                      </a:r>
                      <a:endParaRPr lang="fr-FR" sz="2400" dirty="0">
                        <a:solidFill>
                          <a:schemeClr val="tx1"/>
                        </a:solidFill>
                        <a:effectLst/>
                      </a:endParaRPr>
                    </a:p>
                    <a:p>
                      <a:pPr>
                        <a:lnSpc>
                          <a:spcPct val="115000"/>
                        </a:lnSpc>
                        <a:spcAft>
                          <a:spcPts val="0"/>
                        </a:spcAft>
                      </a:pPr>
                      <a:r>
                        <a:rPr lang="fr-FR" sz="3200" dirty="0">
                          <a:solidFill>
                            <a:schemeClr val="tx1"/>
                          </a:solidFill>
                          <a:effectLst/>
                        </a:rPr>
                        <a:t> </a:t>
                      </a:r>
                      <a:endParaRPr lang="fr-FR" sz="2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endParaRPr lang="fr-FR" sz="3200" dirty="0">
                        <a:solidFill>
                          <a:schemeClr val="tx1"/>
                        </a:solidFill>
                        <a:effectLst/>
                      </a:endParaRPr>
                    </a:p>
                    <a:p>
                      <a:pPr algn="ctr">
                        <a:lnSpc>
                          <a:spcPct val="115000"/>
                        </a:lnSpc>
                        <a:spcAft>
                          <a:spcPts val="0"/>
                        </a:spcAft>
                      </a:pPr>
                      <a:r>
                        <a:rPr lang="fr-FR" sz="3200" dirty="0">
                          <a:solidFill>
                            <a:schemeClr val="tx1"/>
                          </a:solidFill>
                          <a:effectLst/>
                        </a:rPr>
                        <a:t>oui</a:t>
                      </a:r>
                      <a:endParaRPr lang="fr-FR" sz="2400" dirty="0">
                        <a:solidFill>
                          <a:schemeClr val="tx1"/>
                        </a:solidFill>
                        <a:effectLst/>
                      </a:endParaRPr>
                    </a:p>
                    <a:p>
                      <a:pPr algn="ctr">
                        <a:lnSpc>
                          <a:spcPct val="115000"/>
                        </a:lnSpc>
                        <a:spcAft>
                          <a:spcPts val="0"/>
                        </a:spcAft>
                      </a:pPr>
                      <a:r>
                        <a:rPr lang="fr-FR" sz="3200" dirty="0">
                          <a:solidFill>
                            <a:schemeClr val="tx1"/>
                          </a:solidFill>
                          <a:effectLst/>
                        </a:rPr>
                        <a:t> </a:t>
                      </a:r>
                      <a:endParaRPr lang="fr-FR" sz="2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endParaRPr lang="fr-FR" sz="3200" dirty="0">
                        <a:solidFill>
                          <a:schemeClr val="tx1"/>
                        </a:solidFill>
                        <a:effectLst/>
                      </a:endParaRPr>
                    </a:p>
                    <a:p>
                      <a:pPr algn="ctr">
                        <a:lnSpc>
                          <a:spcPct val="115000"/>
                        </a:lnSpc>
                        <a:spcAft>
                          <a:spcPts val="0"/>
                        </a:spcAft>
                      </a:pPr>
                      <a:r>
                        <a:rPr lang="fr-FR" sz="3200" dirty="0">
                          <a:solidFill>
                            <a:schemeClr val="tx1"/>
                          </a:solidFill>
                          <a:effectLst/>
                        </a:rPr>
                        <a:t>non</a:t>
                      </a:r>
                      <a:endParaRPr lang="fr-FR" sz="24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bl>
          </a:graphicData>
        </a:graphic>
      </p:graphicFrame>
      <p:sp>
        <p:nvSpPr>
          <p:cNvPr id="5" name="ZoneTexte 4"/>
          <p:cNvSpPr txBox="1"/>
          <p:nvPr/>
        </p:nvSpPr>
        <p:spPr>
          <a:xfrm>
            <a:off x="8074478" y="5853792"/>
            <a:ext cx="449036" cy="369332"/>
          </a:xfrm>
          <a:prstGeom prst="rect">
            <a:avLst/>
          </a:prstGeom>
          <a:noFill/>
        </p:spPr>
        <p:txBody>
          <a:bodyPr wrap="square" rtlCol="0">
            <a:spAutoFit/>
          </a:bodyPr>
          <a:lstStyle/>
          <a:p>
            <a:r>
              <a:rPr lang="fr-FR" dirty="0"/>
              <a:t>19</a:t>
            </a:r>
          </a:p>
        </p:txBody>
      </p:sp>
    </p:spTree>
    <p:extLst>
      <p:ext uri="{BB962C8B-B14F-4D97-AF65-F5344CB8AC3E}">
        <p14:creationId xmlns:p14="http://schemas.microsoft.com/office/powerpoint/2010/main" val="1173190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6600" dirty="0">
                <a:solidFill>
                  <a:schemeClr val="tx1"/>
                </a:solidFill>
              </a:rPr>
              <a:t>Introduction</a:t>
            </a:r>
            <a:endParaRPr lang="fr-FR" dirty="0">
              <a:solidFill>
                <a:schemeClr val="tx1"/>
              </a:solidFill>
            </a:endParaRPr>
          </a:p>
        </p:txBody>
      </p:sp>
      <p:sp>
        <p:nvSpPr>
          <p:cNvPr id="3" name="Espace réservé du contenu 2"/>
          <p:cNvSpPr>
            <a:spLocks noGrp="1"/>
          </p:cNvSpPr>
          <p:nvPr>
            <p:ph idx="1"/>
          </p:nvPr>
        </p:nvSpPr>
        <p:spPr/>
        <p:txBody>
          <a:bodyPr>
            <a:normAutofit/>
          </a:bodyPr>
          <a:lstStyle/>
          <a:p>
            <a:pPr marL="0" indent="0" algn="ctr">
              <a:buNone/>
            </a:pPr>
            <a:r>
              <a:rPr lang="fr-FR" sz="4000" dirty="0">
                <a:solidFill>
                  <a:schemeClr val="tx1"/>
                </a:solidFill>
              </a:rPr>
              <a:t>Dans la vie de tous les jours, vous êtes amenés à lire </a:t>
            </a:r>
            <a:br>
              <a:rPr lang="fr-FR" sz="4000" dirty="0">
                <a:solidFill>
                  <a:schemeClr val="tx1"/>
                </a:solidFill>
              </a:rPr>
            </a:br>
            <a:r>
              <a:rPr lang="fr-FR" sz="4000" dirty="0">
                <a:solidFill>
                  <a:schemeClr val="tx1"/>
                </a:solidFill>
              </a:rPr>
              <a:t>des informations, remplir des documents administratifs, etc.</a:t>
            </a:r>
          </a:p>
          <a:p>
            <a:endParaRPr lang="fr-FR" dirty="0"/>
          </a:p>
          <a:p>
            <a:endParaRPr lang="fr-FR" dirty="0"/>
          </a:p>
          <a:p>
            <a:endParaRPr lang="fr-FR" dirty="0"/>
          </a:p>
        </p:txBody>
      </p:sp>
      <p:sp>
        <p:nvSpPr>
          <p:cNvPr id="4" name="ZoneTexte 3"/>
          <p:cNvSpPr txBox="1"/>
          <p:nvPr/>
        </p:nvSpPr>
        <p:spPr>
          <a:xfrm>
            <a:off x="8131629" y="5788479"/>
            <a:ext cx="326571" cy="369332"/>
          </a:xfrm>
          <a:prstGeom prst="rect">
            <a:avLst/>
          </a:prstGeom>
          <a:noFill/>
        </p:spPr>
        <p:txBody>
          <a:bodyPr wrap="square" rtlCol="0">
            <a:spAutoFit/>
          </a:bodyPr>
          <a:lstStyle/>
          <a:p>
            <a:r>
              <a:rPr lang="fr-FR" dirty="0"/>
              <a:t>2</a:t>
            </a:r>
          </a:p>
        </p:txBody>
      </p:sp>
    </p:spTree>
    <p:extLst>
      <p:ext uri="{BB962C8B-B14F-4D97-AF65-F5344CB8AC3E}">
        <p14:creationId xmlns:p14="http://schemas.microsoft.com/office/powerpoint/2010/main" val="2505003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2215275-FDB8-4CF5-B7AD-061949A71CAE}"/>
              </a:ext>
            </a:extLst>
          </p:cNvPr>
          <p:cNvSpPr>
            <a:spLocks noGrp="1"/>
          </p:cNvSpPr>
          <p:nvPr>
            <p:ph type="body" sz="half" idx="2"/>
          </p:nvPr>
        </p:nvSpPr>
        <p:spPr>
          <a:xfrm>
            <a:off x="899592" y="1052736"/>
            <a:ext cx="7344816" cy="4823129"/>
          </a:xfrm>
        </p:spPr>
        <p:txBody>
          <a:bodyPr>
            <a:normAutofit/>
          </a:bodyPr>
          <a:lstStyle/>
          <a:p>
            <a:pPr algn="l">
              <a:lnSpc>
                <a:spcPct val="150000"/>
              </a:lnSpc>
              <a:spcBef>
                <a:spcPts val="600"/>
              </a:spcBef>
            </a:pPr>
            <a:r>
              <a:rPr lang="fr-FR" sz="4000" dirty="0">
                <a:solidFill>
                  <a:schemeClr val="tx1"/>
                </a:solidFill>
              </a:rPr>
              <a:t>Après avoir lu le texte,</a:t>
            </a:r>
            <a:br>
              <a:rPr lang="fr-FR" sz="4000" dirty="0">
                <a:solidFill>
                  <a:schemeClr val="tx1"/>
                </a:solidFill>
              </a:rPr>
            </a:br>
            <a:r>
              <a:rPr lang="fr-FR" sz="4000" dirty="0">
                <a:solidFill>
                  <a:schemeClr val="tx1"/>
                </a:solidFill>
              </a:rPr>
              <a:t>diriez-vous que :</a:t>
            </a:r>
          </a:p>
        </p:txBody>
      </p:sp>
      <p:graphicFrame>
        <p:nvGraphicFramePr>
          <p:cNvPr id="2" name="Tableau 1"/>
          <p:cNvGraphicFramePr>
            <a:graphicFrameLocks noGrp="1"/>
          </p:cNvGraphicFramePr>
          <p:nvPr>
            <p:extLst>
              <p:ext uri="{D42A27DB-BD31-4B8C-83A1-F6EECF244321}">
                <p14:modId xmlns:p14="http://schemas.microsoft.com/office/powerpoint/2010/main" val="3605614469"/>
              </p:ext>
            </p:extLst>
          </p:nvPr>
        </p:nvGraphicFramePr>
        <p:xfrm>
          <a:off x="1043608" y="3420349"/>
          <a:ext cx="6696744" cy="1649603"/>
        </p:xfrm>
        <a:graphic>
          <a:graphicData uri="http://schemas.openxmlformats.org/drawingml/2006/table">
            <a:tbl>
              <a:tblPr firstRow="1" firstCol="1" bandRow="1">
                <a:tableStyleId>{5C22544A-7EE6-4342-B048-85BDC9FD1C3A}</a:tableStyleId>
              </a:tblPr>
              <a:tblGrid>
                <a:gridCol w="5055171">
                  <a:extLst>
                    <a:ext uri="{9D8B030D-6E8A-4147-A177-3AD203B41FA5}">
                      <a16:colId xmlns:a16="http://schemas.microsoft.com/office/drawing/2014/main" val="20000"/>
                    </a:ext>
                  </a:extLst>
                </a:gridCol>
                <a:gridCol w="805979">
                  <a:extLst>
                    <a:ext uri="{9D8B030D-6E8A-4147-A177-3AD203B41FA5}">
                      <a16:colId xmlns:a16="http://schemas.microsoft.com/office/drawing/2014/main" val="20001"/>
                    </a:ext>
                  </a:extLst>
                </a:gridCol>
                <a:gridCol w="835594">
                  <a:extLst>
                    <a:ext uri="{9D8B030D-6E8A-4147-A177-3AD203B41FA5}">
                      <a16:colId xmlns:a16="http://schemas.microsoft.com/office/drawing/2014/main" val="20002"/>
                    </a:ext>
                  </a:extLst>
                </a:gridCol>
              </a:tblGrid>
              <a:tr h="864096">
                <a:tc>
                  <a:txBody>
                    <a:bodyPr/>
                    <a:lstStyle/>
                    <a:p>
                      <a:pPr>
                        <a:lnSpc>
                          <a:spcPct val="115000"/>
                        </a:lnSpc>
                        <a:spcAft>
                          <a:spcPts val="0"/>
                        </a:spcAft>
                      </a:pPr>
                      <a:r>
                        <a:rPr lang="fr-FR" sz="3200" dirty="0">
                          <a:solidFill>
                            <a:schemeClr val="tx1"/>
                          </a:solidFill>
                          <a:effectLst/>
                        </a:rPr>
                        <a:t>4</a:t>
                      </a:r>
                    </a:p>
                    <a:p>
                      <a:pPr>
                        <a:lnSpc>
                          <a:spcPct val="115000"/>
                        </a:lnSpc>
                        <a:spcAft>
                          <a:spcPts val="0"/>
                        </a:spcAft>
                      </a:pPr>
                      <a:r>
                        <a:rPr lang="fr-FR" sz="3200" dirty="0">
                          <a:solidFill>
                            <a:schemeClr val="tx1"/>
                          </a:solidFill>
                          <a:effectLst/>
                        </a:rPr>
                        <a:t>Les phrases sont courtes.</a:t>
                      </a:r>
                      <a:endParaRPr lang="fr-FR" sz="2400" dirty="0">
                        <a:solidFill>
                          <a:schemeClr val="tx1"/>
                        </a:solidFill>
                        <a:effectLst/>
                      </a:endParaRPr>
                    </a:p>
                    <a:p>
                      <a:pPr>
                        <a:lnSpc>
                          <a:spcPct val="115000"/>
                        </a:lnSpc>
                        <a:spcAft>
                          <a:spcPts val="0"/>
                        </a:spcAft>
                      </a:pPr>
                      <a:r>
                        <a:rPr lang="fr-FR" sz="3200" dirty="0">
                          <a:solidFill>
                            <a:schemeClr val="tx1"/>
                          </a:solidFill>
                          <a:effectLst/>
                        </a:rPr>
                        <a:t> </a:t>
                      </a:r>
                      <a:endParaRPr lang="fr-FR" sz="2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endParaRPr lang="fr-FR" sz="3200" dirty="0">
                        <a:solidFill>
                          <a:schemeClr val="tx1"/>
                        </a:solidFill>
                        <a:effectLst/>
                      </a:endParaRPr>
                    </a:p>
                    <a:p>
                      <a:pPr algn="ctr">
                        <a:lnSpc>
                          <a:spcPct val="115000"/>
                        </a:lnSpc>
                        <a:spcAft>
                          <a:spcPts val="0"/>
                        </a:spcAft>
                      </a:pPr>
                      <a:r>
                        <a:rPr lang="fr-FR" sz="3200" dirty="0">
                          <a:solidFill>
                            <a:schemeClr val="tx1"/>
                          </a:solidFill>
                          <a:effectLst/>
                        </a:rPr>
                        <a:t>oui</a:t>
                      </a:r>
                      <a:endParaRPr lang="fr-FR" sz="2400" dirty="0">
                        <a:solidFill>
                          <a:schemeClr val="tx1"/>
                        </a:solidFill>
                        <a:effectLst/>
                      </a:endParaRPr>
                    </a:p>
                    <a:p>
                      <a:pPr algn="ctr">
                        <a:lnSpc>
                          <a:spcPct val="115000"/>
                        </a:lnSpc>
                        <a:spcAft>
                          <a:spcPts val="0"/>
                        </a:spcAft>
                      </a:pPr>
                      <a:r>
                        <a:rPr lang="fr-FR" sz="3200" dirty="0">
                          <a:solidFill>
                            <a:schemeClr val="tx1"/>
                          </a:solidFill>
                          <a:effectLst/>
                        </a:rPr>
                        <a:t> </a:t>
                      </a:r>
                      <a:endParaRPr lang="fr-FR" sz="2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endParaRPr lang="fr-FR" sz="3200" dirty="0">
                        <a:solidFill>
                          <a:schemeClr val="tx1"/>
                        </a:solidFill>
                        <a:effectLst/>
                      </a:endParaRPr>
                    </a:p>
                    <a:p>
                      <a:pPr algn="ctr">
                        <a:lnSpc>
                          <a:spcPct val="115000"/>
                        </a:lnSpc>
                        <a:spcAft>
                          <a:spcPts val="0"/>
                        </a:spcAft>
                      </a:pPr>
                      <a:r>
                        <a:rPr lang="fr-FR" sz="3200" dirty="0">
                          <a:solidFill>
                            <a:schemeClr val="tx1"/>
                          </a:solidFill>
                          <a:effectLst/>
                        </a:rPr>
                        <a:t>non</a:t>
                      </a:r>
                      <a:endParaRPr lang="fr-FR" sz="24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bl>
          </a:graphicData>
        </a:graphic>
      </p:graphicFrame>
      <p:sp>
        <p:nvSpPr>
          <p:cNvPr id="5" name="ZoneTexte 4"/>
          <p:cNvSpPr txBox="1"/>
          <p:nvPr/>
        </p:nvSpPr>
        <p:spPr>
          <a:xfrm>
            <a:off x="8074478" y="5853792"/>
            <a:ext cx="449036" cy="369332"/>
          </a:xfrm>
          <a:prstGeom prst="rect">
            <a:avLst/>
          </a:prstGeom>
          <a:noFill/>
        </p:spPr>
        <p:txBody>
          <a:bodyPr wrap="square" rtlCol="0">
            <a:spAutoFit/>
          </a:bodyPr>
          <a:lstStyle/>
          <a:p>
            <a:r>
              <a:rPr lang="fr-FR" dirty="0"/>
              <a:t>20</a:t>
            </a:r>
          </a:p>
        </p:txBody>
      </p:sp>
    </p:spTree>
    <p:extLst>
      <p:ext uri="{BB962C8B-B14F-4D97-AF65-F5344CB8AC3E}">
        <p14:creationId xmlns:p14="http://schemas.microsoft.com/office/powerpoint/2010/main" val="3791305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2215275-FDB8-4CF5-B7AD-061949A71CAE}"/>
              </a:ext>
            </a:extLst>
          </p:cNvPr>
          <p:cNvSpPr>
            <a:spLocks noGrp="1"/>
          </p:cNvSpPr>
          <p:nvPr>
            <p:ph type="body" sz="half" idx="2"/>
          </p:nvPr>
        </p:nvSpPr>
        <p:spPr>
          <a:xfrm>
            <a:off x="899592" y="1052736"/>
            <a:ext cx="7344816" cy="4823129"/>
          </a:xfrm>
        </p:spPr>
        <p:txBody>
          <a:bodyPr>
            <a:normAutofit/>
          </a:bodyPr>
          <a:lstStyle/>
          <a:p>
            <a:pPr algn="l">
              <a:lnSpc>
                <a:spcPct val="150000"/>
              </a:lnSpc>
              <a:spcBef>
                <a:spcPts val="600"/>
              </a:spcBef>
            </a:pPr>
            <a:r>
              <a:rPr lang="fr-FR" sz="4000" dirty="0">
                <a:solidFill>
                  <a:schemeClr val="tx1"/>
                </a:solidFill>
              </a:rPr>
              <a:t>Après avoir lu le texte,</a:t>
            </a:r>
            <a:br>
              <a:rPr lang="fr-FR" sz="4000" dirty="0">
                <a:solidFill>
                  <a:schemeClr val="tx1"/>
                </a:solidFill>
              </a:rPr>
            </a:br>
            <a:r>
              <a:rPr lang="fr-FR" sz="4000" dirty="0">
                <a:solidFill>
                  <a:schemeClr val="tx1"/>
                </a:solidFill>
              </a:rPr>
              <a:t>diriez-vous que :</a:t>
            </a:r>
          </a:p>
        </p:txBody>
      </p:sp>
      <p:graphicFrame>
        <p:nvGraphicFramePr>
          <p:cNvPr id="2" name="Tableau 1"/>
          <p:cNvGraphicFramePr>
            <a:graphicFrameLocks noGrp="1"/>
          </p:cNvGraphicFramePr>
          <p:nvPr>
            <p:extLst>
              <p:ext uri="{D42A27DB-BD31-4B8C-83A1-F6EECF244321}">
                <p14:modId xmlns:p14="http://schemas.microsoft.com/office/powerpoint/2010/main" val="3277696049"/>
              </p:ext>
            </p:extLst>
          </p:nvPr>
        </p:nvGraphicFramePr>
        <p:xfrm>
          <a:off x="1043608" y="3420349"/>
          <a:ext cx="6696744" cy="1649603"/>
        </p:xfrm>
        <a:graphic>
          <a:graphicData uri="http://schemas.openxmlformats.org/drawingml/2006/table">
            <a:tbl>
              <a:tblPr firstRow="1" firstCol="1" bandRow="1">
                <a:tableStyleId>{5C22544A-7EE6-4342-B048-85BDC9FD1C3A}</a:tableStyleId>
              </a:tblPr>
              <a:tblGrid>
                <a:gridCol w="5055171">
                  <a:extLst>
                    <a:ext uri="{9D8B030D-6E8A-4147-A177-3AD203B41FA5}">
                      <a16:colId xmlns:a16="http://schemas.microsoft.com/office/drawing/2014/main" val="20000"/>
                    </a:ext>
                  </a:extLst>
                </a:gridCol>
                <a:gridCol w="805979">
                  <a:extLst>
                    <a:ext uri="{9D8B030D-6E8A-4147-A177-3AD203B41FA5}">
                      <a16:colId xmlns:a16="http://schemas.microsoft.com/office/drawing/2014/main" val="20001"/>
                    </a:ext>
                  </a:extLst>
                </a:gridCol>
                <a:gridCol w="835594">
                  <a:extLst>
                    <a:ext uri="{9D8B030D-6E8A-4147-A177-3AD203B41FA5}">
                      <a16:colId xmlns:a16="http://schemas.microsoft.com/office/drawing/2014/main" val="20002"/>
                    </a:ext>
                  </a:extLst>
                </a:gridCol>
              </a:tblGrid>
              <a:tr h="864096">
                <a:tc>
                  <a:txBody>
                    <a:bodyPr/>
                    <a:lstStyle/>
                    <a:p>
                      <a:pPr>
                        <a:lnSpc>
                          <a:spcPct val="115000"/>
                        </a:lnSpc>
                        <a:spcAft>
                          <a:spcPts val="0"/>
                        </a:spcAft>
                      </a:pPr>
                      <a:r>
                        <a:rPr lang="fr-FR" sz="3200" dirty="0">
                          <a:solidFill>
                            <a:schemeClr val="tx1"/>
                          </a:solidFill>
                          <a:effectLst/>
                        </a:rPr>
                        <a:t>5</a:t>
                      </a:r>
                    </a:p>
                    <a:p>
                      <a:pPr>
                        <a:lnSpc>
                          <a:spcPct val="115000"/>
                        </a:lnSpc>
                        <a:spcAft>
                          <a:spcPts val="0"/>
                        </a:spcAft>
                      </a:pPr>
                      <a:r>
                        <a:rPr lang="fr-FR" sz="3200" dirty="0">
                          <a:solidFill>
                            <a:schemeClr val="tx1"/>
                          </a:solidFill>
                          <a:effectLst/>
                        </a:rPr>
                        <a:t>La mise en page est bien faite.</a:t>
                      </a:r>
                      <a:endParaRPr lang="fr-FR" sz="2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endParaRPr lang="fr-FR" sz="3200" dirty="0">
                        <a:solidFill>
                          <a:schemeClr val="tx1"/>
                        </a:solidFill>
                        <a:effectLst/>
                      </a:endParaRPr>
                    </a:p>
                    <a:p>
                      <a:pPr algn="ctr">
                        <a:lnSpc>
                          <a:spcPct val="115000"/>
                        </a:lnSpc>
                        <a:spcAft>
                          <a:spcPts val="0"/>
                        </a:spcAft>
                      </a:pPr>
                      <a:r>
                        <a:rPr lang="fr-FR" sz="3200" dirty="0">
                          <a:solidFill>
                            <a:schemeClr val="tx1"/>
                          </a:solidFill>
                          <a:effectLst/>
                        </a:rPr>
                        <a:t>oui</a:t>
                      </a:r>
                      <a:endParaRPr lang="fr-FR" sz="2400" dirty="0">
                        <a:solidFill>
                          <a:schemeClr val="tx1"/>
                        </a:solidFill>
                        <a:effectLst/>
                      </a:endParaRPr>
                    </a:p>
                    <a:p>
                      <a:pPr algn="ctr">
                        <a:lnSpc>
                          <a:spcPct val="115000"/>
                        </a:lnSpc>
                        <a:spcAft>
                          <a:spcPts val="0"/>
                        </a:spcAft>
                      </a:pPr>
                      <a:r>
                        <a:rPr lang="fr-FR" sz="3200" dirty="0">
                          <a:solidFill>
                            <a:schemeClr val="tx1"/>
                          </a:solidFill>
                          <a:effectLst/>
                        </a:rPr>
                        <a:t> </a:t>
                      </a:r>
                      <a:endParaRPr lang="fr-FR" sz="2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endParaRPr lang="fr-FR" sz="3200" dirty="0">
                        <a:solidFill>
                          <a:schemeClr val="tx1"/>
                        </a:solidFill>
                        <a:effectLst/>
                      </a:endParaRPr>
                    </a:p>
                    <a:p>
                      <a:pPr algn="ctr">
                        <a:lnSpc>
                          <a:spcPct val="115000"/>
                        </a:lnSpc>
                        <a:spcAft>
                          <a:spcPts val="0"/>
                        </a:spcAft>
                      </a:pPr>
                      <a:r>
                        <a:rPr lang="fr-FR" sz="3200" dirty="0">
                          <a:solidFill>
                            <a:schemeClr val="tx1"/>
                          </a:solidFill>
                          <a:effectLst/>
                        </a:rPr>
                        <a:t>non</a:t>
                      </a:r>
                      <a:endParaRPr lang="fr-FR" sz="24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bl>
          </a:graphicData>
        </a:graphic>
      </p:graphicFrame>
      <p:sp>
        <p:nvSpPr>
          <p:cNvPr id="5" name="ZoneTexte 4"/>
          <p:cNvSpPr txBox="1"/>
          <p:nvPr/>
        </p:nvSpPr>
        <p:spPr>
          <a:xfrm>
            <a:off x="8074478" y="5853792"/>
            <a:ext cx="449036" cy="369332"/>
          </a:xfrm>
          <a:prstGeom prst="rect">
            <a:avLst/>
          </a:prstGeom>
          <a:noFill/>
        </p:spPr>
        <p:txBody>
          <a:bodyPr wrap="square" rtlCol="0">
            <a:spAutoFit/>
          </a:bodyPr>
          <a:lstStyle/>
          <a:p>
            <a:r>
              <a:rPr lang="fr-FR" dirty="0"/>
              <a:t>21</a:t>
            </a:r>
          </a:p>
        </p:txBody>
      </p:sp>
    </p:spTree>
    <p:extLst>
      <p:ext uri="{BB962C8B-B14F-4D97-AF65-F5344CB8AC3E}">
        <p14:creationId xmlns:p14="http://schemas.microsoft.com/office/powerpoint/2010/main" val="3470470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2215275-FDB8-4CF5-B7AD-061949A71CAE}"/>
              </a:ext>
            </a:extLst>
          </p:cNvPr>
          <p:cNvSpPr>
            <a:spLocks noGrp="1"/>
          </p:cNvSpPr>
          <p:nvPr>
            <p:ph type="body" sz="half" idx="2"/>
          </p:nvPr>
        </p:nvSpPr>
        <p:spPr>
          <a:xfrm>
            <a:off x="899592" y="1052736"/>
            <a:ext cx="7344816" cy="4823129"/>
          </a:xfrm>
        </p:spPr>
        <p:txBody>
          <a:bodyPr>
            <a:normAutofit/>
          </a:bodyPr>
          <a:lstStyle/>
          <a:p>
            <a:pPr algn="l">
              <a:lnSpc>
                <a:spcPct val="150000"/>
              </a:lnSpc>
              <a:spcBef>
                <a:spcPts val="600"/>
              </a:spcBef>
            </a:pPr>
            <a:r>
              <a:rPr lang="fr-FR" sz="4000" dirty="0">
                <a:solidFill>
                  <a:schemeClr val="tx1"/>
                </a:solidFill>
              </a:rPr>
              <a:t>Après avoir lu le texte,</a:t>
            </a:r>
            <a:br>
              <a:rPr lang="fr-FR" sz="4000" dirty="0">
                <a:solidFill>
                  <a:schemeClr val="tx1"/>
                </a:solidFill>
              </a:rPr>
            </a:br>
            <a:r>
              <a:rPr lang="fr-FR" sz="4000" dirty="0">
                <a:solidFill>
                  <a:schemeClr val="tx1"/>
                </a:solidFill>
              </a:rPr>
              <a:t>diriez-vous que :</a:t>
            </a:r>
          </a:p>
        </p:txBody>
      </p:sp>
      <p:graphicFrame>
        <p:nvGraphicFramePr>
          <p:cNvPr id="2" name="Tableau 1"/>
          <p:cNvGraphicFramePr>
            <a:graphicFrameLocks noGrp="1"/>
          </p:cNvGraphicFramePr>
          <p:nvPr>
            <p:extLst>
              <p:ext uri="{D42A27DB-BD31-4B8C-83A1-F6EECF244321}">
                <p14:modId xmlns:p14="http://schemas.microsoft.com/office/powerpoint/2010/main" val="747937264"/>
              </p:ext>
            </p:extLst>
          </p:nvPr>
        </p:nvGraphicFramePr>
        <p:xfrm>
          <a:off x="1043608" y="3420349"/>
          <a:ext cx="6696744" cy="1649603"/>
        </p:xfrm>
        <a:graphic>
          <a:graphicData uri="http://schemas.openxmlformats.org/drawingml/2006/table">
            <a:tbl>
              <a:tblPr firstRow="1" firstCol="1" bandRow="1">
                <a:tableStyleId>{5C22544A-7EE6-4342-B048-85BDC9FD1C3A}</a:tableStyleId>
              </a:tblPr>
              <a:tblGrid>
                <a:gridCol w="5055171">
                  <a:extLst>
                    <a:ext uri="{9D8B030D-6E8A-4147-A177-3AD203B41FA5}">
                      <a16:colId xmlns:a16="http://schemas.microsoft.com/office/drawing/2014/main" val="20000"/>
                    </a:ext>
                  </a:extLst>
                </a:gridCol>
                <a:gridCol w="805979">
                  <a:extLst>
                    <a:ext uri="{9D8B030D-6E8A-4147-A177-3AD203B41FA5}">
                      <a16:colId xmlns:a16="http://schemas.microsoft.com/office/drawing/2014/main" val="20001"/>
                    </a:ext>
                  </a:extLst>
                </a:gridCol>
                <a:gridCol w="835594">
                  <a:extLst>
                    <a:ext uri="{9D8B030D-6E8A-4147-A177-3AD203B41FA5}">
                      <a16:colId xmlns:a16="http://schemas.microsoft.com/office/drawing/2014/main" val="20002"/>
                    </a:ext>
                  </a:extLst>
                </a:gridCol>
              </a:tblGrid>
              <a:tr h="864096">
                <a:tc>
                  <a:txBody>
                    <a:bodyPr/>
                    <a:lstStyle/>
                    <a:p>
                      <a:pPr>
                        <a:lnSpc>
                          <a:spcPct val="115000"/>
                        </a:lnSpc>
                        <a:spcAft>
                          <a:spcPts val="0"/>
                        </a:spcAft>
                      </a:pPr>
                      <a:r>
                        <a:rPr lang="fr-FR" sz="3200" dirty="0">
                          <a:solidFill>
                            <a:schemeClr val="tx1"/>
                          </a:solidFill>
                          <a:effectLst/>
                        </a:rPr>
                        <a:t>6</a:t>
                      </a:r>
                    </a:p>
                    <a:p>
                      <a:pPr>
                        <a:lnSpc>
                          <a:spcPct val="115000"/>
                        </a:lnSpc>
                        <a:spcAft>
                          <a:spcPts val="0"/>
                        </a:spcAft>
                      </a:pPr>
                      <a:r>
                        <a:rPr lang="fr-FR" sz="3200" dirty="0">
                          <a:solidFill>
                            <a:schemeClr val="tx1"/>
                          </a:solidFill>
                          <a:effectLst/>
                        </a:rPr>
                        <a:t>L’interlignage est suffisant.</a:t>
                      </a:r>
                      <a:endParaRPr lang="fr-FR" sz="2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endParaRPr lang="fr-FR" sz="3200" dirty="0">
                        <a:solidFill>
                          <a:schemeClr val="tx1"/>
                        </a:solidFill>
                        <a:effectLst/>
                      </a:endParaRPr>
                    </a:p>
                    <a:p>
                      <a:pPr algn="ctr">
                        <a:lnSpc>
                          <a:spcPct val="115000"/>
                        </a:lnSpc>
                        <a:spcAft>
                          <a:spcPts val="0"/>
                        </a:spcAft>
                      </a:pPr>
                      <a:r>
                        <a:rPr lang="fr-FR" sz="3200" dirty="0">
                          <a:solidFill>
                            <a:schemeClr val="tx1"/>
                          </a:solidFill>
                          <a:effectLst/>
                        </a:rPr>
                        <a:t>oui</a:t>
                      </a:r>
                      <a:endParaRPr lang="fr-FR" sz="2400" dirty="0">
                        <a:solidFill>
                          <a:schemeClr val="tx1"/>
                        </a:solidFill>
                        <a:effectLst/>
                      </a:endParaRPr>
                    </a:p>
                    <a:p>
                      <a:pPr algn="ctr">
                        <a:lnSpc>
                          <a:spcPct val="115000"/>
                        </a:lnSpc>
                        <a:spcAft>
                          <a:spcPts val="0"/>
                        </a:spcAft>
                      </a:pPr>
                      <a:r>
                        <a:rPr lang="fr-FR" sz="3200" dirty="0">
                          <a:solidFill>
                            <a:schemeClr val="tx1"/>
                          </a:solidFill>
                          <a:effectLst/>
                        </a:rPr>
                        <a:t> </a:t>
                      </a:r>
                      <a:endParaRPr lang="fr-FR" sz="2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endParaRPr lang="fr-FR" sz="3200" dirty="0">
                        <a:solidFill>
                          <a:schemeClr val="tx1"/>
                        </a:solidFill>
                        <a:effectLst/>
                      </a:endParaRPr>
                    </a:p>
                    <a:p>
                      <a:pPr algn="ctr">
                        <a:lnSpc>
                          <a:spcPct val="115000"/>
                        </a:lnSpc>
                        <a:spcAft>
                          <a:spcPts val="0"/>
                        </a:spcAft>
                      </a:pPr>
                      <a:r>
                        <a:rPr lang="fr-FR" sz="3200" dirty="0">
                          <a:solidFill>
                            <a:schemeClr val="tx1"/>
                          </a:solidFill>
                          <a:effectLst/>
                        </a:rPr>
                        <a:t>non</a:t>
                      </a:r>
                      <a:endParaRPr lang="fr-FR" sz="24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bl>
          </a:graphicData>
        </a:graphic>
      </p:graphicFrame>
      <p:sp>
        <p:nvSpPr>
          <p:cNvPr id="5" name="ZoneTexte 4"/>
          <p:cNvSpPr txBox="1"/>
          <p:nvPr/>
        </p:nvSpPr>
        <p:spPr>
          <a:xfrm>
            <a:off x="8074478" y="5853792"/>
            <a:ext cx="449036" cy="369332"/>
          </a:xfrm>
          <a:prstGeom prst="rect">
            <a:avLst/>
          </a:prstGeom>
          <a:noFill/>
        </p:spPr>
        <p:txBody>
          <a:bodyPr wrap="square" rtlCol="0">
            <a:spAutoFit/>
          </a:bodyPr>
          <a:lstStyle/>
          <a:p>
            <a:r>
              <a:rPr lang="fr-FR" dirty="0"/>
              <a:t>22</a:t>
            </a:r>
          </a:p>
        </p:txBody>
      </p:sp>
    </p:spTree>
    <p:extLst>
      <p:ext uri="{BB962C8B-B14F-4D97-AF65-F5344CB8AC3E}">
        <p14:creationId xmlns:p14="http://schemas.microsoft.com/office/powerpoint/2010/main" val="2052436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2215275-FDB8-4CF5-B7AD-061949A71CAE}"/>
              </a:ext>
            </a:extLst>
          </p:cNvPr>
          <p:cNvSpPr>
            <a:spLocks noGrp="1"/>
          </p:cNvSpPr>
          <p:nvPr>
            <p:ph type="body" sz="half" idx="2"/>
          </p:nvPr>
        </p:nvSpPr>
        <p:spPr>
          <a:xfrm>
            <a:off x="899592" y="1052736"/>
            <a:ext cx="7344816" cy="4823129"/>
          </a:xfrm>
        </p:spPr>
        <p:txBody>
          <a:bodyPr>
            <a:normAutofit/>
          </a:bodyPr>
          <a:lstStyle/>
          <a:p>
            <a:pPr algn="l">
              <a:lnSpc>
                <a:spcPct val="150000"/>
              </a:lnSpc>
              <a:spcBef>
                <a:spcPts val="600"/>
              </a:spcBef>
            </a:pPr>
            <a:r>
              <a:rPr lang="fr-FR" sz="4000" dirty="0">
                <a:solidFill>
                  <a:schemeClr val="tx1"/>
                </a:solidFill>
              </a:rPr>
              <a:t>Après avoir lu le texte,</a:t>
            </a:r>
            <a:br>
              <a:rPr lang="fr-FR" sz="4000" dirty="0">
                <a:solidFill>
                  <a:schemeClr val="tx1"/>
                </a:solidFill>
              </a:rPr>
            </a:br>
            <a:r>
              <a:rPr lang="fr-FR" sz="4000" dirty="0">
                <a:solidFill>
                  <a:schemeClr val="tx1"/>
                </a:solidFill>
              </a:rPr>
              <a:t>diriez-vous que :</a:t>
            </a:r>
          </a:p>
        </p:txBody>
      </p:sp>
      <p:graphicFrame>
        <p:nvGraphicFramePr>
          <p:cNvPr id="2" name="Tableau 1"/>
          <p:cNvGraphicFramePr>
            <a:graphicFrameLocks noGrp="1"/>
          </p:cNvGraphicFramePr>
          <p:nvPr>
            <p:extLst>
              <p:ext uri="{D42A27DB-BD31-4B8C-83A1-F6EECF244321}">
                <p14:modId xmlns:p14="http://schemas.microsoft.com/office/powerpoint/2010/main" val="2979622756"/>
              </p:ext>
            </p:extLst>
          </p:nvPr>
        </p:nvGraphicFramePr>
        <p:xfrm>
          <a:off x="1043608" y="3420349"/>
          <a:ext cx="6696744" cy="1649603"/>
        </p:xfrm>
        <a:graphic>
          <a:graphicData uri="http://schemas.openxmlformats.org/drawingml/2006/table">
            <a:tbl>
              <a:tblPr firstRow="1" firstCol="1" bandRow="1">
                <a:tableStyleId>{5C22544A-7EE6-4342-B048-85BDC9FD1C3A}</a:tableStyleId>
              </a:tblPr>
              <a:tblGrid>
                <a:gridCol w="5055171">
                  <a:extLst>
                    <a:ext uri="{9D8B030D-6E8A-4147-A177-3AD203B41FA5}">
                      <a16:colId xmlns:a16="http://schemas.microsoft.com/office/drawing/2014/main" val="20000"/>
                    </a:ext>
                  </a:extLst>
                </a:gridCol>
                <a:gridCol w="805979">
                  <a:extLst>
                    <a:ext uri="{9D8B030D-6E8A-4147-A177-3AD203B41FA5}">
                      <a16:colId xmlns:a16="http://schemas.microsoft.com/office/drawing/2014/main" val="20001"/>
                    </a:ext>
                  </a:extLst>
                </a:gridCol>
                <a:gridCol w="835594">
                  <a:extLst>
                    <a:ext uri="{9D8B030D-6E8A-4147-A177-3AD203B41FA5}">
                      <a16:colId xmlns:a16="http://schemas.microsoft.com/office/drawing/2014/main" val="20002"/>
                    </a:ext>
                  </a:extLst>
                </a:gridCol>
              </a:tblGrid>
              <a:tr h="864096">
                <a:tc>
                  <a:txBody>
                    <a:bodyPr/>
                    <a:lstStyle/>
                    <a:p>
                      <a:pPr>
                        <a:lnSpc>
                          <a:spcPct val="115000"/>
                        </a:lnSpc>
                        <a:spcAft>
                          <a:spcPts val="0"/>
                        </a:spcAft>
                      </a:pPr>
                      <a:r>
                        <a:rPr lang="fr-FR" sz="3200" dirty="0">
                          <a:solidFill>
                            <a:schemeClr val="tx1"/>
                          </a:solidFill>
                          <a:effectLst/>
                        </a:rPr>
                        <a:t>7</a:t>
                      </a:r>
                    </a:p>
                    <a:p>
                      <a:pPr>
                        <a:lnSpc>
                          <a:spcPct val="115000"/>
                        </a:lnSpc>
                        <a:spcAft>
                          <a:spcPts val="0"/>
                        </a:spcAft>
                      </a:pPr>
                      <a:r>
                        <a:rPr lang="fr-FR" sz="3200" dirty="0">
                          <a:solidFill>
                            <a:schemeClr val="tx1"/>
                          </a:solidFill>
                          <a:effectLst/>
                        </a:rPr>
                        <a:t>Les mots sont faciles à comprendre.</a:t>
                      </a:r>
                      <a:endParaRPr lang="fr-FR" sz="2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endParaRPr lang="fr-FR" sz="3200" dirty="0">
                        <a:solidFill>
                          <a:schemeClr val="tx1"/>
                        </a:solidFill>
                        <a:effectLst/>
                      </a:endParaRPr>
                    </a:p>
                    <a:p>
                      <a:pPr algn="ctr">
                        <a:lnSpc>
                          <a:spcPct val="115000"/>
                        </a:lnSpc>
                        <a:spcAft>
                          <a:spcPts val="0"/>
                        </a:spcAft>
                      </a:pPr>
                      <a:r>
                        <a:rPr lang="fr-FR" sz="3200" dirty="0">
                          <a:solidFill>
                            <a:schemeClr val="tx1"/>
                          </a:solidFill>
                          <a:effectLst/>
                        </a:rPr>
                        <a:t>oui</a:t>
                      </a:r>
                      <a:endParaRPr lang="fr-FR" sz="2400" dirty="0">
                        <a:solidFill>
                          <a:schemeClr val="tx1"/>
                        </a:solidFill>
                        <a:effectLst/>
                      </a:endParaRPr>
                    </a:p>
                    <a:p>
                      <a:pPr algn="ctr">
                        <a:lnSpc>
                          <a:spcPct val="115000"/>
                        </a:lnSpc>
                        <a:spcAft>
                          <a:spcPts val="0"/>
                        </a:spcAft>
                      </a:pPr>
                      <a:r>
                        <a:rPr lang="fr-FR" sz="3200" dirty="0">
                          <a:solidFill>
                            <a:schemeClr val="tx1"/>
                          </a:solidFill>
                          <a:effectLst/>
                        </a:rPr>
                        <a:t> </a:t>
                      </a:r>
                      <a:endParaRPr lang="fr-FR" sz="2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endParaRPr lang="fr-FR" sz="3200" dirty="0">
                        <a:solidFill>
                          <a:schemeClr val="tx1"/>
                        </a:solidFill>
                        <a:effectLst/>
                      </a:endParaRPr>
                    </a:p>
                    <a:p>
                      <a:pPr algn="ctr">
                        <a:lnSpc>
                          <a:spcPct val="115000"/>
                        </a:lnSpc>
                        <a:spcAft>
                          <a:spcPts val="0"/>
                        </a:spcAft>
                      </a:pPr>
                      <a:r>
                        <a:rPr lang="fr-FR" sz="3200" dirty="0">
                          <a:solidFill>
                            <a:schemeClr val="tx1"/>
                          </a:solidFill>
                          <a:effectLst/>
                        </a:rPr>
                        <a:t>non</a:t>
                      </a:r>
                      <a:endParaRPr lang="fr-FR" sz="24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bl>
          </a:graphicData>
        </a:graphic>
      </p:graphicFrame>
      <p:sp>
        <p:nvSpPr>
          <p:cNvPr id="5" name="ZoneTexte 4"/>
          <p:cNvSpPr txBox="1"/>
          <p:nvPr/>
        </p:nvSpPr>
        <p:spPr>
          <a:xfrm>
            <a:off x="8074478" y="5853792"/>
            <a:ext cx="449036" cy="369332"/>
          </a:xfrm>
          <a:prstGeom prst="rect">
            <a:avLst/>
          </a:prstGeom>
          <a:noFill/>
        </p:spPr>
        <p:txBody>
          <a:bodyPr wrap="square" rtlCol="0">
            <a:spAutoFit/>
          </a:bodyPr>
          <a:lstStyle/>
          <a:p>
            <a:r>
              <a:rPr lang="fr-FR" dirty="0"/>
              <a:t>23</a:t>
            </a:r>
          </a:p>
        </p:txBody>
      </p:sp>
    </p:spTree>
    <p:extLst>
      <p:ext uri="{BB962C8B-B14F-4D97-AF65-F5344CB8AC3E}">
        <p14:creationId xmlns:p14="http://schemas.microsoft.com/office/powerpoint/2010/main" val="10446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2215275-FDB8-4CF5-B7AD-061949A71CAE}"/>
              </a:ext>
            </a:extLst>
          </p:cNvPr>
          <p:cNvSpPr>
            <a:spLocks noGrp="1"/>
          </p:cNvSpPr>
          <p:nvPr>
            <p:ph type="body" sz="half" idx="2"/>
          </p:nvPr>
        </p:nvSpPr>
        <p:spPr>
          <a:xfrm>
            <a:off x="899592" y="1052736"/>
            <a:ext cx="7344816" cy="4823129"/>
          </a:xfrm>
        </p:spPr>
        <p:txBody>
          <a:bodyPr>
            <a:normAutofit/>
          </a:bodyPr>
          <a:lstStyle/>
          <a:p>
            <a:pPr algn="l">
              <a:lnSpc>
                <a:spcPct val="150000"/>
              </a:lnSpc>
              <a:spcBef>
                <a:spcPts val="600"/>
              </a:spcBef>
            </a:pPr>
            <a:r>
              <a:rPr lang="fr-FR" sz="4000" dirty="0">
                <a:solidFill>
                  <a:schemeClr val="tx1"/>
                </a:solidFill>
              </a:rPr>
              <a:t>Après avoir lu le texte,</a:t>
            </a:r>
            <a:br>
              <a:rPr lang="fr-FR" sz="4000" dirty="0">
                <a:solidFill>
                  <a:schemeClr val="tx1"/>
                </a:solidFill>
              </a:rPr>
            </a:br>
            <a:r>
              <a:rPr lang="fr-FR" sz="4000" dirty="0">
                <a:solidFill>
                  <a:schemeClr val="tx1"/>
                </a:solidFill>
              </a:rPr>
              <a:t>diriez-vous que :</a:t>
            </a:r>
          </a:p>
        </p:txBody>
      </p:sp>
      <p:graphicFrame>
        <p:nvGraphicFramePr>
          <p:cNvPr id="2" name="Tableau 1"/>
          <p:cNvGraphicFramePr>
            <a:graphicFrameLocks noGrp="1"/>
          </p:cNvGraphicFramePr>
          <p:nvPr>
            <p:extLst>
              <p:ext uri="{D42A27DB-BD31-4B8C-83A1-F6EECF244321}">
                <p14:modId xmlns:p14="http://schemas.microsoft.com/office/powerpoint/2010/main" val="3952321562"/>
              </p:ext>
            </p:extLst>
          </p:nvPr>
        </p:nvGraphicFramePr>
        <p:xfrm>
          <a:off x="1043608" y="3420349"/>
          <a:ext cx="6696744" cy="1649603"/>
        </p:xfrm>
        <a:graphic>
          <a:graphicData uri="http://schemas.openxmlformats.org/drawingml/2006/table">
            <a:tbl>
              <a:tblPr firstRow="1" firstCol="1" bandRow="1">
                <a:tableStyleId>{5C22544A-7EE6-4342-B048-85BDC9FD1C3A}</a:tableStyleId>
              </a:tblPr>
              <a:tblGrid>
                <a:gridCol w="5055171">
                  <a:extLst>
                    <a:ext uri="{9D8B030D-6E8A-4147-A177-3AD203B41FA5}">
                      <a16:colId xmlns:a16="http://schemas.microsoft.com/office/drawing/2014/main" val="20000"/>
                    </a:ext>
                  </a:extLst>
                </a:gridCol>
                <a:gridCol w="805979">
                  <a:extLst>
                    <a:ext uri="{9D8B030D-6E8A-4147-A177-3AD203B41FA5}">
                      <a16:colId xmlns:a16="http://schemas.microsoft.com/office/drawing/2014/main" val="20001"/>
                    </a:ext>
                  </a:extLst>
                </a:gridCol>
                <a:gridCol w="835594">
                  <a:extLst>
                    <a:ext uri="{9D8B030D-6E8A-4147-A177-3AD203B41FA5}">
                      <a16:colId xmlns:a16="http://schemas.microsoft.com/office/drawing/2014/main" val="20002"/>
                    </a:ext>
                  </a:extLst>
                </a:gridCol>
              </a:tblGrid>
              <a:tr h="864096">
                <a:tc>
                  <a:txBody>
                    <a:bodyPr/>
                    <a:lstStyle/>
                    <a:p>
                      <a:pPr>
                        <a:lnSpc>
                          <a:spcPct val="115000"/>
                        </a:lnSpc>
                        <a:spcAft>
                          <a:spcPts val="0"/>
                        </a:spcAft>
                      </a:pPr>
                      <a:r>
                        <a:rPr lang="fr-FR" sz="3200" dirty="0">
                          <a:solidFill>
                            <a:schemeClr val="tx1"/>
                          </a:solidFill>
                          <a:effectLst/>
                        </a:rPr>
                        <a:t>8</a:t>
                      </a:r>
                    </a:p>
                    <a:p>
                      <a:pPr>
                        <a:lnSpc>
                          <a:spcPct val="115000"/>
                        </a:lnSpc>
                        <a:spcAft>
                          <a:spcPts val="0"/>
                        </a:spcAft>
                      </a:pPr>
                      <a:r>
                        <a:rPr lang="fr-FR" sz="3200" dirty="0">
                          <a:solidFill>
                            <a:schemeClr val="tx1"/>
                          </a:solidFill>
                          <a:effectLst/>
                        </a:rPr>
                        <a:t>Tous les mots sont connus.</a:t>
                      </a:r>
                      <a:endParaRPr lang="fr-FR" sz="2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endParaRPr lang="fr-FR" sz="3200" dirty="0">
                        <a:solidFill>
                          <a:schemeClr val="tx1"/>
                        </a:solidFill>
                        <a:effectLst/>
                      </a:endParaRPr>
                    </a:p>
                    <a:p>
                      <a:pPr algn="ctr">
                        <a:lnSpc>
                          <a:spcPct val="115000"/>
                        </a:lnSpc>
                        <a:spcAft>
                          <a:spcPts val="0"/>
                        </a:spcAft>
                      </a:pPr>
                      <a:r>
                        <a:rPr lang="fr-FR" sz="3200" dirty="0">
                          <a:solidFill>
                            <a:schemeClr val="tx1"/>
                          </a:solidFill>
                          <a:effectLst/>
                        </a:rPr>
                        <a:t>oui</a:t>
                      </a:r>
                      <a:endParaRPr lang="fr-FR" sz="2400" dirty="0">
                        <a:solidFill>
                          <a:schemeClr val="tx1"/>
                        </a:solidFill>
                        <a:effectLst/>
                      </a:endParaRPr>
                    </a:p>
                    <a:p>
                      <a:pPr algn="ctr">
                        <a:lnSpc>
                          <a:spcPct val="115000"/>
                        </a:lnSpc>
                        <a:spcAft>
                          <a:spcPts val="0"/>
                        </a:spcAft>
                      </a:pPr>
                      <a:r>
                        <a:rPr lang="fr-FR" sz="3200" dirty="0">
                          <a:solidFill>
                            <a:schemeClr val="tx1"/>
                          </a:solidFill>
                          <a:effectLst/>
                        </a:rPr>
                        <a:t> </a:t>
                      </a:r>
                      <a:endParaRPr lang="fr-FR" sz="2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endParaRPr lang="fr-FR" sz="3200" dirty="0">
                        <a:solidFill>
                          <a:schemeClr val="tx1"/>
                        </a:solidFill>
                        <a:effectLst/>
                      </a:endParaRPr>
                    </a:p>
                    <a:p>
                      <a:pPr algn="ctr">
                        <a:lnSpc>
                          <a:spcPct val="115000"/>
                        </a:lnSpc>
                        <a:spcAft>
                          <a:spcPts val="0"/>
                        </a:spcAft>
                      </a:pPr>
                      <a:r>
                        <a:rPr lang="fr-FR" sz="3200" dirty="0">
                          <a:solidFill>
                            <a:schemeClr val="tx1"/>
                          </a:solidFill>
                          <a:effectLst/>
                        </a:rPr>
                        <a:t>non</a:t>
                      </a:r>
                      <a:endParaRPr lang="fr-FR" sz="24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bl>
          </a:graphicData>
        </a:graphic>
      </p:graphicFrame>
      <p:sp>
        <p:nvSpPr>
          <p:cNvPr id="5" name="ZoneTexte 4"/>
          <p:cNvSpPr txBox="1"/>
          <p:nvPr/>
        </p:nvSpPr>
        <p:spPr>
          <a:xfrm>
            <a:off x="8074478" y="5853792"/>
            <a:ext cx="449036" cy="369332"/>
          </a:xfrm>
          <a:prstGeom prst="rect">
            <a:avLst/>
          </a:prstGeom>
          <a:noFill/>
        </p:spPr>
        <p:txBody>
          <a:bodyPr wrap="square" rtlCol="0">
            <a:spAutoFit/>
          </a:bodyPr>
          <a:lstStyle/>
          <a:p>
            <a:r>
              <a:rPr lang="fr-FR" dirty="0"/>
              <a:t>24</a:t>
            </a:r>
          </a:p>
        </p:txBody>
      </p:sp>
    </p:spTree>
    <p:extLst>
      <p:ext uri="{BB962C8B-B14F-4D97-AF65-F5344CB8AC3E}">
        <p14:creationId xmlns:p14="http://schemas.microsoft.com/office/powerpoint/2010/main" val="745881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2215275-FDB8-4CF5-B7AD-061949A71CAE}"/>
              </a:ext>
            </a:extLst>
          </p:cNvPr>
          <p:cNvSpPr>
            <a:spLocks noGrp="1"/>
          </p:cNvSpPr>
          <p:nvPr>
            <p:ph type="body" sz="half" idx="2"/>
          </p:nvPr>
        </p:nvSpPr>
        <p:spPr>
          <a:xfrm>
            <a:off x="899592" y="1052736"/>
            <a:ext cx="7344816" cy="4823129"/>
          </a:xfrm>
        </p:spPr>
        <p:txBody>
          <a:bodyPr>
            <a:normAutofit/>
          </a:bodyPr>
          <a:lstStyle/>
          <a:p>
            <a:pPr algn="l">
              <a:lnSpc>
                <a:spcPct val="150000"/>
              </a:lnSpc>
              <a:spcBef>
                <a:spcPts val="600"/>
              </a:spcBef>
            </a:pPr>
            <a:r>
              <a:rPr lang="fr-FR" sz="4000" dirty="0">
                <a:solidFill>
                  <a:schemeClr val="tx1"/>
                </a:solidFill>
              </a:rPr>
              <a:t>Après avoir lu le texte,</a:t>
            </a:r>
            <a:br>
              <a:rPr lang="fr-FR" sz="4000" dirty="0">
                <a:solidFill>
                  <a:schemeClr val="tx1"/>
                </a:solidFill>
              </a:rPr>
            </a:br>
            <a:r>
              <a:rPr lang="fr-FR" sz="4000" dirty="0">
                <a:solidFill>
                  <a:schemeClr val="tx1"/>
                </a:solidFill>
              </a:rPr>
              <a:t>diriez-vous que :</a:t>
            </a:r>
          </a:p>
        </p:txBody>
      </p:sp>
      <p:graphicFrame>
        <p:nvGraphicFramePr>
          <p:cNvPr id="2" name="Tableau 1"/>
          <p:cNvGraphicFramePr>
            <a:graphicFrameLocks noGrp="1"/>
          </p:cNvGraphicFramePr>
          <p:nvPr>
            <p:extLst>
              <p:ext uri="{D42A27DB-BD31-4B8C-83A1-F6EECF244321}">
                <p14:modId xmlns:p14="http://schemas.microsoft.com/office/powerpoint/2010/main" val="3289543625"/>
              </p:ext>
            </p:extLst>
          </p:nvPr>
        </p:nvGraphicFramePr>
        <p:xfrm>
          <a:off x="1043608" y="3420349"/>
          <a:ext cx="6696744" cy="1649603"/>
        </p:xfrm>
        <a:graphic>
          <a:graphicData uri="http://schemas.openxmlformats.org/drawingml/2006/table">
            <a:tbl>
              <a:tblPr firstRow="1" firstCol="1" bandRow="1">
                <a:tableStyleId>{5C22544A-7EE6-4342-B048-85BDC9FD1C3A}</a:tableStyleId>
              </a:tblPr>
              <a:tblGrid>
                <a:gridCol w="5055171">
                  <a:extLst>
                    <a:ext uri="{9D8B030D-6E8A-4147-A177-3AD203B41FA5}">
                      <a16:colId xmlns:a16="http://schemas.microsoft.com/office/drawing/2014/main" val="20000"/>
                    </a:ext>
                  </a:extLst>
                </a:gridCol>
                <a:gridCol w="805979">
                  <a:extLst>
                    <a:ext uri="{9D8B030D-6E8A-4147-A177-3AD203B41FA5}">
                      <a16:colId xmlns:a16="http://schemas.microsoft.com/office/drawing/2014/main" val="20001"/>
                    </a:ext>
                  </a:extLst>
                </a:gridCol>
                <a:gridCol w="835594">
                  <a:extLst>
                    <a:ext uri="{9D8B030D-6E8A-4147-A177-3AD203B41FA5}">
                      <a16:colId xmlns:a16="http://schemas.microsoft.com/office/drawing/2014/main" val="20002"/>
                    </a:ext>
                  </a:extLst>
                </a:gridCol>
              </a:tblGrid>
              <a:tr h="864096">
                <a:tc>
                  <a:txBody>
                    <a:bodyPr/>
                    <a:lstStyle/>
                    <a:p>
                      <a:pPr>
                        <a:lnSpc>
                          <a:spcPct val="115000"/>
                        </a:lnSpc>
                        <a:spcAft>
                          <a:spcPts val="0"/>
                        </a:spcAft>
                      </a:pPr>
                      <a:r>
                        <a:rPr lang="fr-FR" sz="3200" dirty="0">
                          <a:solidFill>
                            <a:schemeClr val="tx1"/>
                          </a:solidFill>
                          <a:effectLst/>
                        </a:rPr>
                        <a:t>9</a:t>
                      </a:r>
                    </a:p>
                    <a:p>
                      <a:pPr>
                        <a:lnSpc>
                          <a:spcPct val="115000"/>
                        </a:lnSpc>
                        <a:spcAft>
                          <a:spcPts val="0"/>
                        </a:spcAft>
                      </a:pPr>
                      <a:r>
                        <a:rPr lang="fr-FR" sz="3200" dirty="0">
                          <a:solidFill>
                            <a:schemeClr val="tx1"/>
                          </a:solidFill>
                          <a:effectLst/>
                        </a:rPr>
                        <a:t>Certains mots sont très difficiles.</a:t>
                      </a:r>
                      <a:endParaRPr lang="fr-FR" sz="2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endParaRPr lang="fr-FR" sz="3200" dirty="0">
                        <a:solidFill>
                          <a:schemeClr val="tx1"/>
                        </a:solidFill>
                        <a:effectLst/>
                      </a:endParaRPr>
                    </a:p>
                    <a:p>
                      <a:pPr algn="ctr">
                        <a:lnSpc>
                          <a:spcPct val="115000"/>
                        </a:lnSpc>
                        <a:spcAft>
                          <a:spcPts val="0"/>
                        </a:spcAft>
                      </a:pPr>
                      <a:r>
                        <a:rPr lang="fr-FR" sz="3200" dirty="0">
                          <a:solidFill>
                            <a:schemeClr val="tx1"/>
                          </a:solidFill>
                          <a:effectLst/>
                        </a:rPr>
                        <a:t>oui</a:t>
                      </a:r>
                      <a:endParaRPr lang="fr-FR" sz="2400" dirty="0">
                        <a:solidFill>
                          <a:schemeClr val="tx1"/>
                        </a:solidFill>
                        <a:effectLst/>
                      </a:endParaRPr>
                    </a:p>
                    <a:p>
                      <a:pPr algn="ctr">
                        <a:lnSpc>
                          <a:spcPct val="115000"/>
                        </a:lnSpc>
                        <a:spcAft>
                          <a:spcPts val="0"/>
                        </a:spcAft>
                      </a:pPr>
                      <a:r>
                        <a:rPr lang="fr-FR" sz="3200" dirty="0">
                          <a:solidFill>
                            <a:schemeClr val="tx1"/>
                          </a:solidFill>
                          <a:effectLst/>
                        </a:rPr>
                        <a:t> </a:t>
                      </a:r>
                      <a:endParaRPr lang="fr-FR" sz="2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endParaRPr lang="fr-FR" sz="3200" dirty="0">
                        <a:solidFill>
                          <a:schemeClr val="tx1"/>
                        </a:solidFill>
                        <a:effectLst/>
                      </a:endParaRPr>
                    </a:p>
                    <a:p>
                      <a:pPr algn="ctr">
                        <a:lnSpc>
                          <a:spcPct val="115000"/>
                        </a:lnSpc>
                        <a:spcAft>
                          <a:spcPts val="0"/>
                        </a:spcAft>
                      </a:pPr>
                      <a:r>
                        <a:rPr lang="fr-FR" sz="3200" dirty="0">
                          <a:solidFill>
                            <a:schemeClr val="tx1"/>
                          </a:solidFill>
                          <a:effectLst/>
                        </a:rPr>
                        <a:t>non</a:t>
                      </a:r>
                      <a:endParaRPr lang="fr-FR" sz="24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bl>
          </a:graphicData>
        </a:graphic>
      </p:graphicFrame>
      <p:sp>
        <p:nvSpPr>
          <p:cNvPr id="5" name="ZoneTexte 4"/>
          <p:cNvSpPr txBox="1"/>
          <p:nvPr/>
        </p:nvSpPr>
        <p:spPr>
          <a:xfrm>
            <a:off x="8074478" y="5853792"/>
            <a:ext cx="449036" cy="369332"/>
          </a:xfrm>
          <a:prstGeom prst="rect">
            <a:avLst/>
          </a:prstGeom>
          <a:noFill/>
        </p:spPr>
        <p:txBody>
          <a:bodyPr wrap="square" rtlCol="0">
            <a:spAutoFit/>
          </a:bodyPr>
          <a:lstStyle/>
          <a:p>
            <a:r>
              <a:rPr lang="fr-FR" dirty="0"/>
              <a:t>25</a:t>
            </a:r>
          </a:p>
        </p:txBody>
      </p:sp>
    </p:spTree>
    <p:extLst>
      <p:ext uri="{BB962C8B-B14F-4D97-AF65-F5344CB8AC3E}">
        <p14:creationId xmlns:p14="http://schemas.microsoft.com/office/powerpoint/2010/main" val="2355061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2215275-FDB8-4CF5-B7AD-061949A71CAE}"/>
              </a:ext>
            </a:extLst>
          </p:cNvPr>
          <p:cNvSpPr>
            <a:spLocks noGrp="1"/>
          </p:cNvSpPr>
          <p:nvPr>
            <p:ph type="body" sz="half" idx="2"/>
          </p:nvPr>
        </p:nvSpPr>
        <p:spPr>
          <a:xfrm>
            <a:off x="899592" y="1052736"/>
            <a:ext cx="7344816" cy="4823129"/>
          </a:xfrm>
        </p:spPr>
        <p:txBody>
          <a:bodyPr>
            <a:normAutofit/>
          </a:bodyPr>
          <a:lstStyle/>
          <a:p>
            <a:pPr algn="l">
              <a:lnSpc>
                <a:spcPct val="150000"/>
              </a:lnSpc>
              <a:spcBef>
                <a:spcPts val="600"/>
              </a:spcBef>
            </a:pPr>
            <a:r>
              <a:rPr lang="fr-FR" sz="4000" dirty="0">
                <a:solidFill>
                  <a:schemeClr val="tx1"/>
                </a:solidFill>
              </a:rPr>
              <a:t>Après avoir lu le texte,</a:t>
            </a:r>
            <a:br>
              <a:rPr lang="fr-FR" sz="4000" dirty="0">
                <a:solidFill>
                  <a:schemeClr val="tx1"/>
                </a:solidFill>
              </a:rPr>
            </a:br>
            <a:r>
              <a:rPr lang="fr-FR" sz="4000" dirty="0">
                <a:solidFill>
                  <a:schemeClr val="tx1"/>
                </a:solidFill>
              </a:rPr>
              <a:t>diriez-vous que :</a:t>
            </a:r>
          </a:p>
        </p:txBody>
      </p:sp>
      <p:graphicFrame>
        <p:nvGraphicFramePr>
          <p:cNvPr id="2" name="Tableau 1"/>
          <p:cNvGraphicFramePr>
            <a:graphicFrameLocks noGrp="1"/>
          </p:cNvGraphicFramePr>
          <p:nvPr>
            <p:extLst>
              <p:ext uri="{D42A27DB-BD31-4B8C-83A1-F6EECF244321}">
                <p14:modId xmlns:p14="http://schemas.microsoft.com/office/powerpoint/2010/main" val="3055418104"/>
              </p:ext>
            </p:extLst>
          </p:nvPr>
        </p:nvGraphicFramePr>
        <p:xfrm>
          <a:off x="1043608" y="3420349"/>
          <a:ext cx="6696744" cy="1649603"/>
        </p:xfrm>
        <a:graphic>
          <a:graphicData uri="http://schemas.openxmlformats.org/drawingml/2006/table">
            <a:tbl>
              <a:tblPr firstRow="1" firstCol="1" bandRow="1">
                <a:tableStyleId>{5C22544A-7EE6-4342-B048-85BDC9FD1C3A}</a:tableStyleId>
              </a:tblPr>
              <a:tblGrid>
                <a:gridCol w="5055171">
                  <a:extLst>
                    <a:ext uri="{9D8B030D-6E8A-4147-A177-3AD203B41FA5}">
                      <a16:colId xmlns:a16="http://schemas.microsoft.com/office/drawing/2014/main" val="20000"/>
                    </a:ext>
                  </a:extLst>
                </a:gridCol>
                <a:gridCol w="805979">
                  <a:extLst>
                    <a:ext uri="{9D8B030D-6E8A-4147-A177-3AD203B41FA5}">
                      <a16:colId xmlns:a16="http://schemas.microsoft.com/office/drawing/2014/main" val="20001"/>
                    </a:ext>
                  </a:extLst>
                </a:gridCol>
                <a:gridCol w="835594">
                  <a:extLst>
                    <a:ext uri="{9D8B030D-6E8A-4147-A177-3AD203B41FA5}">
                      <a16:colId xmlns:a16="http://schemas.microsoft.com/office/drawing/2014/main" val="20002"/>
                    </a:ext>
                  </a:extLst>
                </a:gridCol>
              </a:tblGrid>
              <a:tr h="864096">
                <a:tc>
                  <a:txBody>
                    <a:bodyPr/>
                    <a:lstStyle/>
                    <a:p>
                      <a:pPr>
                        <a:lnSpc>
                          <a:spcPct val="115000"/>
                        </a:lnSpc>
                        <a:spcAft>
                          <a:spcPts val="0"/>
                        </a:spcAft>
                      </a:pPr>
                      <a:r>
                        <a:rPr lang="fr-FR" sz="3200" dirty="0">
                          <a:solidFill>
                            <a:schemeClr val="tx1"/>
                          </a:solidFill>
                          <a:effectLst/>
                        </a:rPr>
                        <a:t>10</a:t>
                      </a:r>
                    </a:p>
                    <a:p>
                      <a:pPr>
                        <a:lnSpc>
                          <a:spcPct val="115000"/>
                        </a:lnSpc>
                        <a:spcAft>
                          <a:spcPts val="0"/>
                        </a:spcAft>
                      </a:pPr>
                      <a:r>
                        <a:rPr lang="fr-FR" sz="3200" dirty="0">
                          <a:solidFill>
                            <a:schemeClr val="tx1"/>
                          </a:solidFill>
                          <a:effectLst/>
                        </a:rPr>
                        <a:t>Les informations</a:t>
                      </a:r>
                      <a:r>
                        <a:rPr lang="fr-FR" sz="3200" baseline="0" dirty="0">
                          <a:solidFill>
                            <a:schemeClr val="tx1"/>
                          </a:solidFill>
                          <a:effectLst/>
                        </a:rPr>
                        <a:t> dans le texte sont très claires.</a:t>
                      </a:r>
                      <a:endParaRPr lang="fr-FR" sz="2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endParaRPr lang="fr-FR" sz="3200" dirty="0">
                        <a:solidFill>
                          <a:schemeClr val="tx1"/>
                        </a:solidFill>
                        <a:effectLst/>
                      </a:endParaRPr>
                    </a:p>
                    <a:p>
                      <a:pPr algn="ctr">
                        <a:lnSpc>
                          <a:spcPct val="115000"/>
                        </a:lnSpc>
                        <a:spcAft>
                          <a:spcPts val="0"/>
                        </a:spcAft>
                      </a:pPr>
                      <a:r>
                        <a:rPr lang="fr-FR" sz="3200" dirty="0">
                          <a:solidFill>
                            <a:schemeClr val="tx1"/>
                          </a:solidFill>
                          <a:effectLst/>
                        </a:rPr>
                        <a:t>oui</a:t>
                      </a:r>
                      <a:endParaRPr lang="fr-FR" sz="2400" dirty="0">
                        <a:solidFill>
                          <a:schemeClr val="tx1"/>
                        </a:solidFill>
                        <a:effectLst/>
                      </a:endParaRPr>
                    </a:p>
                    <a:p>
                      <a:pPr algn="ctr">
                        <a:lnSpc>
                          <a:spcPct val="115000"/>
                        </a:lnSpc>
                        <a:spcAft>
                          <a:spcPts val="0"/>
                        </a:spcAft>
                      </a:pPr>
                      <a:r>
                        <a:rPr lang="fr-FR" sz="3200" dirty="0">
                          <a:solidFill>
                            <a:schemeClr val="tx1"/>
                          </a:solidFill>
                          <a:effectLst/>
                        </a:rPr>
                        <a:t> </a:t>
                      </a:r>
                      <a:endParaRPr lang="fr-FR" sz="2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endParaRPr lang="fr-FR" sz="3200" dirty="0">
                        <a:solidFill>
                          <a:schemeClr val="tx1"/>
                        </a:solidFill>
                        <a:effectLst/>
                      </a:endParaRPr>
                    </a:p>
                    <a:p>
                      <a:pPr algn="ctr">
                        <a:lnSpc>
                          <a:spcPct val="115000"/>
                        </a:lnSpc>
                        <a:spcAft>
                          <a:spcPts val="0"/>
                        </a:spcAft>
                      </a:pPr>
                      <a:r>
                        <a:rPr lang="fr-FR" sz="3200" dirty="0">
                          <a:solidFill>
                            <a:schemeClr val="tx1"/>
                          </a:solidFill>
                          <a:effectLst/>
                        </a:rPr>
                        <a:t>non</a:t>
                      </a:r>
                      <a:endParaRPr lang="fr-FR" sz="24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bl>
          </a:graphicData>
        </a:graphic>
      </p:graphicFrame>
      <p:sp>
        <p:nvSpPr>
          <p:cNvPr id="5" name="ZoneTexte 4"/>
          <p:cNvSpPr txBox="1"/>
          <p:nvPr/>
        </p:nvSpPr>
        <p:spPr>
          <a:xfrm>
            <a:off x="8074478" y="5853792"/>
            <a:ext cx="449036" cy="369332"/>
          </a:xfrm>
          <a:prstGeom prst="rect">
            <a:avLst/>
          </a:prstGeom>
          <a:noFill/>
        </p:spPr>
        <p:txBody>
          <a:bodyPr wrap="square" rtlCol="0">
            <a:spAutoFit/>
          </a:bodyPr>
          <a:lstStyle/>
          <a:p>
            <a:r>
              <a:rPr lang="fr-FR" dirty="0"/>
              <a:t>26</a:t>
            </a:r>
          </a:p>
        </p:txBody>
      </p:sp>
    </p:spTree>
    <p:extLst>
      <p:ext uri="{BB962C8B-B14F-4D97-AF65-F5344CB8AC3E}">
        <p14:creationId xmlns:p14="http://schemas.microsoft.com/office/powerpoint/2010/main" val="3098782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2215275-FDB8-4CF5-B7AD-061949A71CAE}"/>
              </a:ext>
            </a:extLst>
          </p:cNvPr>
          <p:cNvSpPr>
            <a:spLocks noGrp="1"/>
          </p:cNvSpPr>
          <p:nvPr>
            <p:ph type="body" sz="half" idx="2"/>
          </p:nvPr>
        </p:nvSpPr>
        <p:spPr>
          <a:xfrm>
            <a:off x="899592" y="1052736"/>
            <a:ext cx="7344816" cy="4823129"/>
          </a:xfrm>
        </p:spPr>
        <p:txBody>
          <a:bodyPr>
            <a:normAutofit/>
          </a:bodyPr>
          <a:lstStyle/>
          <a:p>
            <a:pPr algn="l">
              <a:lnSpc>
                <a:spcPct val="150000"/>
              </a:lnSpc>
              <a:spcBef>
                <a:spcPts val="600"/>
              </a:spcBef>
            </a:pPr>
            <a:r>
              <a:rPr lang="fr-FR" sz="4000" dirty="0">
                <a:solidFill>
                  <a:schemeClr val="tx1"/>
                </a:solidFill>
              </a:rPr>
              <a:t>Après avoir lu le texte,</a:t>
            </a:r>
            <a:br>
              <a:rPr lang="fr-FR" sz="4000" dirty="0">
                <a:solidFill>
                  <a:schemeClr val="tx1"/>
                </a:solidFill>
              </a:rPr>
            </a:br>
            <a:r>
              <a:rPr lang="fr-FR" sz="4000" dirty="0">
                <a:solidFill>
                  <a:schemeClr val="tx1"/>
                </a:solidFill>
              </a:rPr>
              <a:t>diriez-vous que :</a:t>
            </a:r>
          </a:p>
        </p:txBody>
      </p:sp>
      <p:graphicFrame>
        <p:nvGraphicFramePr>
          <p:cNvPr id="2" name="Tableau 1"/>
          <p:cNvGraphicFramePr>
            <a:graphicFrameLocks noGrp="1"/>
          </p:cNvGraphicFramePr>
          <p:nvPr>
            <p:extLst>
              <p:ext uri="{D42A27DB-BD31-4B8C-83A1-F6EECF244321}">
                <p14:modId xmlns:p14="http://schemas.microsoft.com/office/powerpoint/2010/main" val="1520305780"/>
              </p:ext>
            </p:extLst>
          </p:nvPr>
        </p:nvGraphicFramePr>
        <p:xfrm>
          <a:off x="1043608" y="3420349"/>
          <a:ext cx="6696744" cy="1649603"/>
        </p:xfrm>
        <a:graphic>
          <a:graphicData uri="http://schemas.openxmlformats.org/drawingml/2006/table">
            <a:tbl>
              <a:tblPr firstRow="1" firstCol="1" bandRow="1">
                <a:tableStyleId>{5C22544A-7EE6-4342-B048-85BDC9FD1C3A}</a:tableStyleId>
              </a:tblPr>
              <a:tblGrid>
                <a:gridCol w="5055171">
                  <a:extLst>
                    <a:ext uri="{9D8B030D-6E8A-4147-A177-3AD203B41FA5}">
                      <a16:colId xmlns:a16="http://schemas.microsoft.com/office/drawing/2014/main" val="20000"/>
                    </a:ext>
                  </a:extLst>
                </a:gridCol>
                <a:gridCol w="805979">
                  <a:extLst>
                    <a:ext uri="{9D8B030D-6E8A-4147-A177-3AD203B41FA5}">
                      <a16:colId xmlns:a16="http://schemas.microsoft.com/office/drawing/2014/main" val="20001"/>
                    </a:ext>
                  </a:extLst>
                </a:gridCol>
                <a:gridCol w="835594">
                  <a:extLst>
                    <a:ext uri="{9D8B030D-6E8A-4147-A177-3AD203B41FA5}">
                      <a16:colId xmlns:a16="http://schemas.microsoft.com/office/drawing/2014/main" val="20002"/>
                    </a:ext>
                  </a:extLst>
                </a:gridCol>
              </a:tblGrid>
              <a:tr h="864096">
                <a:tc>
                  <a:txBody>
                    <a:bodyPr/>
                    <a:lstStyle/>
                    <a:p>
                      <a:pPr>
                        <a:lnSpc>
                          <a:spcPct val="115000"/>
                        </a:lnSpc>
                        <a:spcAft>
                          <a:spcPts val="0"/>
                        </a:spcAft>
                      </a:pPr>
                      <a:r>
                        <a:rPr lang="fr-FR" sz="3200" dirty="0">
                          <a:solidFill>
                            <a:schemeClr val="tx1"/>
                          </a:solidFill>
                          <a:effectLst/>
                        </a:rPr>
                        <a:t>11</a:t>
                      </a:r>
                    </a:p>
                    <a:p>
                      <a:pPr>
                        <a:lnSpc>
                          <a:spcPct val="115000"/>
                        </a:lnSpc>
                        <a:spcAft>
                          <a:spcPts val="0"/>
                        </a:spcAft>
                      </a:pPr>
                      <a:r>
                        <a:rPr lang="fr-FR" sz="3200" dirty="0">
                          <a:solidFill>
                            <a:schemeClr val="tx1"/>
                          </a:solidFill>
                          <a:effectLst/>
                        </a:rPr>
                        <a:t>Les mots compliqués sont expliqués.</a:t>
                      </a:r>
                      <a:endParaRPr lang="fr-FR" sz="2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endParaRPr lang="fr-FR" sz="3200" dirty="0">
                        <a:solidFill>
                          <a:schemeClr val="tx1"/>
                        </a:solidFill>
                        <a:effectLst/>
                      </a:endParaRPr>
                    </a:p>
                    <a:p>
                      <a:pPr algn="ctr">
                        <a:lnSpc>
                          <a:spcPct val="115000"/>
                        </a:lnSpc>
                        <a:spcAft>
                          <a:spcPts val="0"/>
                        </a:spcAft>
                      </a:pPr>
                      <a:r>
                        <a:rPr lang="fr-FR" sz="3200" dirty="0">
                          <a:solidFill>
                            <a:schemeClr val="tx1"/>
                          </a:solidFill>
                          <a:effectLst/>
                        </a:rPr>
                        <a:t>oui</a:t>
                      </a:r>
                      <a:endParaRPr lang="fr-FR" sz="2400" dirty="0">
                        <a:solidFill>
                          <a:schemeClr val="tx1"/>
                        </a:solidFill>
                        <a:effectLst/>
                      </a:endParaRPr>
                    </a:p>
                    <a:p>
                      <a:pPr algn="ctr">
                        <a:lnSpc>
                          <a:spcPct val="115000"/>
                        </a:lnSpc>
                        <a:spcAft>
                          <a:spcPts val="0"/>
                        </a:spcAft>
                      </a:pPr>
                      <a:r>
                        <a:rPr lang="fr-FR" sz="3200" dirty="0">
                          <a:solidFill>
                            <a:schemeClr val="tx1"/>
                          </a:solidFill>
                          <a:effectLst/>
                        </a:rPr>
                        <a:t> </a:t>
                      </a:r>
                      <a:endParaRPr lang="fr-FR" sz="2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endParaRPr lang="fr-FR" sz="3200" dirty="0">
                        <a:solidFill>
                          <a:schemeClr val="tx1"/>
                        </a:solidFill>
                        <a:effectLst/>
                      </a:endParaRPr>
                    </a:p>
                    <a:p>
                      <a:pPr algn="ctr">
                        <a:lnSpc>
                          <a:spcPct val="115000"/>
                        </a:lnSpc>
                        <a:spcAft>
                          <a:spcPts val="0"/>
                        </a:spcAft>
                      </a:pPr>
                      <a:r>
                        <a:rPr lang="fr-FR" sz="3200" dirty="0">
                          <a:solidFill>
                            <a:schemeClr val="tx1"/>
                          </a:solidFill>
                          <a:effectLst/>
                        </a:rPr>
                        <a:t>non</a:t>
                      </a:r>
                      <a:endParaRPr lang="fr-FR" sz="24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bl>
          </a:graphicData>
        </a:graphic>
      </p:graphicFrame>
      <p:sp>
        <p:nvSpPr>
          <p:cNvPr id="5" name="ZoneTexte 4"/>
          <p:cNvSpPr txBox="1"/>
          <p:nvPr/>
        </p:nvSpPr>
        <p:spPr>
          <a:xfrm>
            <a:off x="8074478" y="5853792"/>
            <a:ext cx="449036" cy="369332"/>
          </a:xfrm>
          <a:prstGeom prst="rect">
            <a:avLst/>
          </a:prstGeom>
          <a:noFill/>
        </p:spPr>
        <p:txBody>
          <a:bodyPr wrap="square" rtlCol="0">
            <a:spAutoFit/>
          </a:bodyPr>
          <a:lstStyle/>
          <a:p>
            <a:r>
              <a:rPr lang="fr-FR" dirty="0"/>
              <a:t>27</a:t>
            </a:r>
          </a:p>
        </p:txBody>
      </p:sp>
    </p:spTree>
    <p:extLst>
      <p:ext uri="{BB962C8B-B14F-4D97-AF65-F5344CB8AC3E}">
        <p14:creationId xmlns:p14="http://schemas.microsoft.com/office/powerpoint/2010/main" val="352480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2215275-FDB8-4CF5-B7AD-061949A71CAE}"/>
              </a:ext>
            </a:extLst>
          </p:cNvPr>
          <p:cNvSpPr>
            <a:spLocks noGrp="1"/>
          </p:cNvSpPr>
          <p:nvPr>
            <p:ph type="body" sz="half" idx="2"/>
          </p:nvPr>
        </p:nvSpPr>
        <p:spPr>
          <a:xfrm>
            <a:off x="899592" y="1052736"/>
            <a:ext cx="7344816" cy="4823129"/>
          </a:xfrm>
        </p:spPr>
        <p:txBody>
          <a:bodyPr>
            <a:normAutofit/>
          </a:bodyPr>
          <a:lstStyle/>
          <a:p>
            <a:pPr algn="l">
              <a:lnSpc>
                <a:spcPct val="150000"/>
              </a:lnSpc>
              <a:spcBef>
                <a:spcPts val="600"/>
              </a:spcBef>
            </a:pPr>
            <a:r>
              <a:rPr lang="fr-FR" sz="4000" dirty="0">
                <a:solidFill>
                  <a:schemeClr val="tx1"/>
                </a:solidFill>
              </a:rPr>
              <a:t>Après avoir lu le texte,</a:t>
            </a:r>
            <a:br>
              <a:rPr lang="fr-FR" sz="4000" dirty="0">
                <a:solidFill>
                  <a:schemeClr val="tx1"/>
                </a:solidFill>
              </a:rPr>
            </a:br>
            <a:r>
              <a:rPr lang="fr-FR" sz="4000" dirty="0">
                <a:solidFill>
                  <a:schemeClr val="tx1"/>
                </a:solidFill>
              </a:rPr>
              <a:t>diriez-vous que :</a:t>
            </a:r>
          </a:p>
        </p:txBody>
      </p:sp>
      <p:graphicFrame>
        <p:nvGraphicFramePr>
          <p:cNvPr id="2" name="Tableau 1"/>
          <p:cNvGraphicFramePr>
            <a:graphicFrameLocks noGrp="1"/>
          </p:cNvGraphicFramePr>
          <p:nvPr>
            <p:extLst>
              <p:ext uri="{D42A27DB-BD31-4B8C-83A1-F6EECF244321}">
                <p14:modId xmlns:p14="http://schemas.microsoft.com/office/powerpoint/2010/main" val="797491524"/>
              </p:ext>
            </p:extLst>
          </p:nvPr>
        </p:nvGraphicFramePr>
        <p:xfrm>
          <a:off x="1043608" y="3420349"/>
          <a:ext cx="6696744" cy="1649603"/>
        </p:xfrm>
        <a:graphic>
          <a:graphicData uri="http://schemas.openxmlformats.org/drawingml/2006/table">
            <a:tbl>
              <a:tblPr firstRow="1" firstCol="1" bandRow="1">
                <a:tableStyleId>{5C22544A-7EE6-4342-B048-85BDC9FD1C3A}</a:tableStyleId>
              </a:tblPr>
              <a:tblGrid>
                <a:gridCol w="5055171">
                  <a:extLst>
                    <a:ext uri="{9D8B030D-6E8A-4147-A177-3AD203B41FA5}">
                      <a16:colId xmlns:a16="http://schemas.microsoft.com/office/drawing/2014/main" val="20000"/>
                    </a:ext>
                  </a:extLst>
                </a:gridCol>
                <a:gridCol w="805979">
                  <a:extLst>
                    <a:ext uri="{9D8B030D-6E8A-4147-A177-3AD203B41FA5}">
                      <a16:colId xmlns:a16="http://schemas.microsoft.com/office/drawing/2014/main" val="20001"/>
                    </a:ext>
                  </a:extLst>
                </a:gridCol>
                <a:gridCol w="835594">
                  <a:extLst>
                    <a:ext uri="{9D8B030D-6E8A-4147-A177-3AD203B41FA5}">
                      <a16:colId xmlns:a16="http://schemas.microsoft.com/office/drawing/2014/main" val="20002"/>
                    </a:ext>
                  </a:extLst>
                </a:gridCol>
              </a:tblGrid>
              <a:tr h="864096">
                <a:tc>
                  <a:txBody>
                    <a:bodyPr/>
                    <a:lstStyle/>
                    <a:p>
                      <a:pPr>
                        <a:lnSpc>
                          <a:spcPct val="115000"/>
                        </a:lnSpc>
                        <a:spcAft>
                          <a:spcPts val="0"/>
                        </a:spcAft>
                      </a:pPr>
                      <a:r>
                        <a:rPr lang="fr-FR" sz="3200" dirty="0">
                          <a:solidFill>
                            <a:schemeClr val="tx1"/>
                          </a:solidFill>
                          <a:effectLst/>
                        </a:rPr>
                        <a:t>12</a:t>
                      </a:r>
                    </a:p>
                    <a:p>
                      <a:pPr>
                        <a:lnSpc>
                          <a:spcPct val="115000"/>
                        </a:lnSpc>
                        <a:spcAft>
                          <a:spcPts val="0"/>
                        </a:spcAft>
                      </a:pPr>
                      <a:r>
                        <a:rPr lang="fr-FR" sz="3200" dirty="0">
                          <a:solidFill>
                            <a:schemeClr val="tx1"/>
                          </a:solidFill>
                          <a:effectLst/>
                        </a:rPr>
                        <a:t>Le texte est</a:t>
                      </a:r>
                      <a:r>
                        <a:rPr lang="fr-FR" sz="3200" baseline="0" dirty="0">
                          <a:solidFill>
                            <a:schemeClr val="tx1"/>
                          </a:solidFill>
                          <a:effectLst/>
                        </a:rPr>
                        <a:t> au passé simple, c’est facile à lire.</a:t>
                      </a:r>
                      <a:endParaRPr lang="fr-FR" sz="2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endParaRPr lang="fr-FR" sz="3200" dirty="0">
                        <a:solidFill>
                          <a:schemeClr val="tx1"/>
                        </a:solidFill>
                        <a:effectLst/>
                      </a:endParaRPr>
                    </a:p>
                    <a:p>
                      <a:pPr algn="ctr">
                        <a:lnSpc>
                          <a:spcPct val="115000"/>
                        </a:lnSpc>
                        <a:spcAft>
                          <a:spcPts val="0"/>
                        </a:spcAft>
                      </a:pPr>
                      <a:r>
                        <a:rPr lang="fr-FR" sz="3200" dirty="0">
                          <a:solidFill>
                            <a:schemeClr val="tx1"/>
                          </a:solidFill>
                          <a:effectLst/>
                        </a:rPr>
                        <a:t>oui</a:t>
                      </a:r>
                      <a:endParaRPr lang="fr-FR" sz="2400" dirty="0">
                        <a:solidFill>
                          <a:schemeClr val="tx1"/>
                        </a:solidFill>
                        <a:effectLst/>
                      </a:endParaRPr>
                    </a:p>
                    <a:p>
                      <a:pPr algn="ctr">
                        <a:lnSpc>
                          <a:spcPct val="115000"/>
                        </a:lnSpc>
                        <a:spcAft>
                          <a:spcPts val="0"/>
                        </a:spcAft>
                      </a:pPr>
                      <a:r>
                        <a:rPr lang="fr-FR" sz="3200" dirty="0">
                          <a:solidFill>
                            <a:schemeClr val="tx1"/>
                          </a:solidFill>
                          <a:effectLst/>
                        </a:rPr>
                        <a:t> </a:t>
                      </a:r>
                      <a:endParaRPr lang="fr-FR" sz="2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endParaRPr lang="fr-FR" sz="3200" dirty="0">
                        <a:solidFill>
                          <a:schemeClr val="tx1"/>
                        </a:solidFill>
                        <a:effectLst/>
                      </a:endParaRPr>
                    </a:p>
                    <a:p>
                      <a:pPr algn="ctr">
                        <a:lnSpc>
                          <a:spcPct val="115000"/>
                        </a:lnSpc>
                        <a:spcAft>
                          <a:spcPts val="0"/>
                        </a:spcAft>
                      </a:pPr>
                      <a:r>
                        <a:rPr lang="fr-FR" sz="3200" dirty="0">
                          <a:solidFill>
                            <a:schemeClr val="tx1"/>
                          </a:solidFill>
                          <a:effectLst/>
                        </a:rPr>
                        <a:t>non</a:t>
                      </a:r>
                      <a:endParaRPr lang="fr-FR" sz="24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bl>
          </a:graphicData>
        </a:graphic>
      </p:graphicFrame>
      <p:sp>
        <p:nvSpPr>
          <p:cNvPr id="5" name="ZoneTexte 4"/>
          <p:cNvSpPr txBox="1"/>
          <p:nvPr/>
        </p:nvSpPr>
        <p:spPr>
          <a:xfrm>
            <a:off x="8074478" y="5853792"/>
            <a:ext cx="449036" cy="369332"/>
          </a:xfrm>
          <a:prstGeom prst="rect">
            <a:avLst/>
          </a:prstGeom>
          <a:noFill/>
        </p:spPr>
        <p:txBody>
          <a:bodyPr wrap="square" rtlCol="0">
            <a:spAutoFit/>
          </a:bodyPr>
          <a:lstStyle/>
          <a:p>
            <a:r>
              <a:rPr lang="fr-FR" dirty="0"/>
              <a:t>28</a:t>
            </a:r>
          </a:p>
        </p:txBody>
      </p:sp>
    </p:spTree>
    <p:extLst>
      <p:ext uri="{BB962C8B-B14F-4D97-AF65-F5344CB8AC3E}">
        <p14:creationId xmlns:p14="http://schemas.microsoft.com/office/powerpoint/2010/main" val="3954590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2215275-FDB8-4CF5-B7AD-061949A71CAE}"/>
              </a:ext>
            </a:extLst>
          </p:cNvPr>
          <p:cNvSpPr>
            <a:spLocks noGrp="1"/>
          </p:cNvSpPr>
          <p:nvPr>
            <p:ph type="body" sz="half" idx="2"/>
          </p:nvPr>
        </p:nvSpPr>
        <p:spPr>
          <a:xfrm>
            <a:off x="899592" y="1052736"/>
            <a:ext cx="7344816" cy="4823129"/>
          </a:xfrm>
        </p:spPr>
        <p:txBody>
          <a:bodyPr>
            <a:normAutofit/>
          </a:bodyPr>
          <a:lstStyle/>
          <a:p>
            <a:pPr algn="l">
              <a:lnSpc>
                <a:spcPct val="150000"/>
              </a:lnSpc>
              <a:spcBef>
                <a:spcPts val="600"/>
              </a:spcBef>
            </a:pPr>
            <a:r>
              <a:rPr lang="fr-FR" sz="4000" dirty="0">
                <a:solidFill>
                  <a:schemeClr val="tx1"/>
                </a:solidFill>
              </a:rPr>
              <a:t>Après avoir lu le texte,</a:t>
            </a:r>
            <a:br>
              <a:rPr lang="fr-FR" sz="4000" dirty="0">
                <a:solidFill>
                  <a:schemeClr val="tx1"/>
                </a:solidFill>
              </a:rPr>
            </a:br>
            <a:r>
              <a:rPr lang="fr-FR" sz="4000" dirty="0">
                <a:solidFill>
                  <a:schemeClr val="tx1"/>
                </a:solidFill>
              </a:rPr>
              <a:t>diriez-vous que :</a:t>
            </a:r>
          </a:p>
        </p:txBody>
      </p:sp>
      <p:graphicFrame>
        <p:nvGraphicFramePr>
          <p:cNvPr id="2" name="Tableau 1"/>
          <p:cNvGraphicFramePr>
            <a:graphicFrameLocks noGrp="1"/>
          </p:cNvGraphicFramePr>
          <p:nvPr>
            <p:extLst>
              <p:ext uri="{D42A27DB-BD31-4B8C-83A1-F6EECF244321}">
                <p14:modId xmlns:p14="http://schemas.microsoft.com/office/powerpoint/2010/main" val="96109232"/>
              </p:ext>
            </p:extLst>
          </p:nvPr>
        </p:nvGraphicFramePr>
        <p:xfrm>
          <a:off x="1043608" y="3420349"/>
          <a:ext cx="6696744" cy="2210435"/>
        </p:xfrm>
        <a:graphic>
          <a:graphicData uri="http://schemas.openxmlformats.org/drawingml/2006/table">
            <a:tbl>
              <a:tblPr firstRow="1" firstCol="1" bandRow="1">
                <a:tableStyleId>{5C22544A-7EE6-4342-B048-85BDC9FD1C3A}</a:tableStyleId>
              </a:tblPr>
              <a:tblGrid>
                <a:gridCol w="5055171">
                  <a:extLst>
                    <a:ext uri="{9D8B030D-6E8A-4147-A177-3AD203B41FA5}">
                      <a16:colId xmlns:a16="http://schemas.microsoft.com/office/drawing/2014/main" val="20000"/>
                    </a:ext>
                  </a:extLst>
                </a:gridCol>
                <a:gridCol w="805979">
                  <a:extLst>
                    <a:ext uri="{9D8B030D-6E8A-4147-A177-3AD203B41FA5}">
                      <a16:colId xmlns:a16="http://schemas.microsoft.com/office/drawing/2014/main" val="20001"/>
                    </a:ext>
                  </a:extLst>
                </a:gridCol>
                <a:gridCol w="835594">
                  <a:extLst>
                    <a:ext uri="{9D8B030D-6E8A-4147-A177-3AD203B41FA5}">
                      <a16:colId xmlns:a16="http://schemas.microsoft.com/office/drawing/2014/main" val="20002"/>
                    </a:ext>
                  </a:extLst>
                </a:gridCol>
              </a:tblGrid>
              <a:tr h="864096">
                <a:tc>
                  <a:txBody>
                    <a:bodyPr/>
                    <a:lstStyle/>
                    <a:p>
                      <a:pPr>
                        <a:lnSpc>
                          <a:spcPct val="115000"/>
                        </a:lnSpc>
                        <a:spcAft>
                          <a:spcPts val="0"/>
                        </a:spcAft>
                      </a:pPr>
                      <a:r>
                        <a:rPr lang="fr-FR" sz="3200" dirty="0">
                          <a:solidFill>
                            <a:schemeClr val="tx1"/>
                          </a:solidFill>
                          <a:effectLst/>
                        </a:rPr>
                        <a:t>13</a:t>
                      </a:r>
                    </a:p>
                    <a:p>
                      <a:pPr>
                        <a:lnSpc>
                          <a:spcPct val="115000"/>
                        </a:lnSpc>
                        <a:spcAft>
                          <a:spcPts val="0"/>
                        </a:spcAft>
                      </a:pPr>
                      <a:r>
                        <a:rPr lang="fr-FR" sz="3200" dirty="0">
                          <a:solidFill>
                            <a:schemeClr val="tx1"/>
                          </a:solidFill>
                          <a:effectLst/>
                        </a:rPr>
                        <a:t>On comprend très facilement de quoi parle le texte.</a:t>
                      </a:r>
                      <a:endParaRPr lang="fr-FR" sz="2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endParaRPr lang="fr-FR" sz="3200" dirty="0">
                        <a:solidFill>
                          <a:schemeClr val="tx1"/>
                        </a:solidFill>
                        <a:effectLst/>
                      </a:endParaRPr>
                    </a:p>
                    <a:p>
                      <a:pPr algn="ctr">
                        <a:lnSpc>
                          <a:spcPct val="115000"/>
                        </a:lnSpc>
                        <a:spcAft>
                          <a:spcPts val="0"/>
                        </a:spcAft>
                      </a:pPr>
                      <a:r>
                        <a:rPr lang="fr-FR" sz="3200" dirty="0">
                          <a:solidFill>
                            <a:schemeClr val="tx1"/>
                          </a:solidFill>
                          <a:effectLst/>
                        </a:rPr>
                        <a:t>oui</a:t>
                      </a:r>
                      <a:endParaRPr lang="fr-FR" sz="2400" dirty="0">
                        <a:solidFill>
                          <a:schemeClr val="tx1"/>
                        </a:solidFill>
                        <a:effectLst/>
                      </a:endParaRPr>
                    </a:p>
                    <a:p>
                      <a:pPr algn="ctr">
                        <a:lnSpc>
                          <a:spcPct val="115000"/>
                        </a:lnSpc>
                        <a:spcAft>
                          <a:spcPts val="0"/>
                        </a:spcAft>
                      </a:pPr>
                      <a:r>
                        <a:rPr lang="fr-FR" sz="3200" dirty="0">
                          <a:solidFill>
                            <a:schemeClr val="tx1"/>
                          </a:solidFill>
                          <a:effectLst/>
                        </a:rPr>
                        <a:t> </a:t>
                      </a:r>
                      <a:endParaRPr lang="fr-FR" sz="2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endParaRPr lang="fr-FR" sz="3200" dirty="0">
                        <a:solidFill>
                          <a:schemeClr val="tx1"/>
                        </a:solidFill>
                        <a:effectLst/>
                      </a:endParaRPr>
                    </a:p>
                    <a:p>
                      <a:pPr algn="ctr">
                        <a:lnSpc>
                          <a:spcPct val="115000"/>
                        </a:lnSpc>
                        <a:spcAft>
                          <a:spcPts val="0"/>
                        </a:spcAft>
                      </a:pPr>
                      <a:r>
                        <a:rPr lang="fr-FR" sz="3200" dirty="0">
                          <a:solidFill>
                            <a:schemeClr val="tx1"/>
                          </a:solidFill>
                          <a:effectLst/>
                        </a:rPr>
                        <a:t>non</a:t>
                      </a:r>
                      <a:endParaRPr lang="fr-FR" sz="24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bl>
          </a:graphicData>
        </a:graphic>
      </p:graphicFrame>
      <p:sp>
        <p:nvSpPr>
          <p:cNvPr id="5" name="ZoneTexte 4"/>
          <p:cNvSpPr txBox="1"/>
          <p:nvPr/>
        </p:nvSpPr>
        <p:spPr>
          <a:xfrm>
            <a:off x="8074478" y="5853792"/>
            <a:ext cx="449036" cy="369332"/>
          </a:xfrm>
          <a:prstGeom prst="rect">
            <a:avLst/>
          </a:prstGeom>
          <a:noFill/>
        </p:spPr>
        <p:txBody>
          <a:bodyPr wrap="square" rtlCol="0">
            <a:spAutoFit/>
          </a:bodyPr>
          <a:lstStyle/>
          <a:p>
            <a:r>
              <a:rPr lang="fr-FR" dirty="0"/>
              <a:t>29</a:t>
            </a:r>
          </a:p>
        </p:txBody>
      </p:sp>
    </p:spTree>
    <p:extLst>
      <p:ext uri="{BB962C8B-B14F-4D97-AF65-F5344CB8AC3E}">
        <p14:creationId xmlns:p14="http://schemas.microsoft.com/office/powerpoint/2010/main" val="1483344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E94ED9-3C01-455F-A918-AA86A6925A29}"/>
              </a:ext>
            </a:extLst>
          </p:cNvPr>
          <p:cNvSpPr/>
          <p:nvPr/>
        </p:nvSpPr>
        <p:spPr>
          <a:xfrm>
            <a:off x="909328" y="2274838"/>
            <a:ext cx="7128792" cy="2308324"/>
          </a:xfrm>
          <a:prstGeom prst="rect">
            <a:avLst/>
          </a:prstGeom>
        </p:spPr>
        <p:txBody>
          <a:bodyPr wrap="square">
            <a:spAutoFit/>
          </a:bodyPr>
          <a:lstStyle/>
          <a:p>
            <a:pPr algn="ctr"/>
            <a:r>
              <a:rPr lang="fr-FR" sz="4800" dirty="0"/>
              <a:t>Certains textes ou certains documents sont plus ou moins faciles à lire.</a:t>
            </a:r>
          </a:p>
        </p:txBody>
      </p:sp>
      <p:sp>
        <p:nvSpPr>
          <p:cNvPr id="3" name="ZoneTexte 2"/>
          <p:cNvSpPr txBox="1"/>
          <p:nvPr/>
        </p:nvSpPr>
        <p:spPr>
          <a:xfrm>
            <a:off x="8196943" y="5837464"/>
            <a:ext cx="326571" cy="369332"/>
          </a:xfrm>
          <a:prstGeom prst="rect">
            <a:avLst/>
          </a:prstGeom>
          <a:noFill/>
        </p:spPr>
        <p:txBody>
          <a:bodyPr wrap="square" rtlCol="0">
            <a:spAutoFit/>
          </a:bodyPr>
          <a:lstStyle/>
          <a:p>
            <a:r>
              <a:rPr lang="fr-FR" dirty="0"/>
              <a:t>3</a:t>
            </a:r>
          </a:p>
        </p:txBody>
      </p:sp>
    </p:spTree>
    <p:extLst>
      <p:ext uri="{BB962C8B-B14F-4D97-AF65-F5344CB8AC3E}">
        <p14:creationId xmlns:p14="http://schemas.microsoft.com/office/powerpoint/2010/main" val="126319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2215275-FDB8-4CF5-B7AD-061949A71CAE}"/>
              </a:ext>
            </a:extLst>
          </p:cNvPr>
          <p:cNvSpPr>
            <a:spLocks noGrp="1"/>
          </p:cNvSpPr>
          <p:nvPr>
            <p:ph type="body" sz="half" idx="2"/>
          </p:nvPr>
        </p:nvSpPr>
        <p:spPr>
          <a:xfrm>
            <a:off x="899592" y="1052736"/>
            <a:ext cx="7344816" cy="4823129"/>
          </a:xfrm>
        </p:spPr>
        <p:txBody>
          <a:bodyPr>
            <a:normAutofit/>
          </a:bodyPr>
          <a:lstStyle/>
          <a:p>
            <a:pPr algn="l">
              <a:lnSpc>
                <a:spcPct val="150000"/>
              </a:lnSpc>
              <a:spcBef>
                <a:spcPts val="600"/>
              </a:spcBef>
            </a:pPr>
            <a:r>
              <a:rPr lang="fr-FR" sz="4000" dirty="0">
                <a:solidFill>
                  <a:schemeClr val="tx1"/>
                </a:solidFill>
              </a:rPr>
              <a:t>Vous avez maintenant recueilli</a:t>
            </a:r>
            <a:br>
              <a:rPr lang="fr-FR" sz="4000" dirty="0">
                <a:solidFill>
                  <a:schemeClr val="tx1"/>
                </a:solidFill>
              </a:rPr>
            </a:br>
            <a:r>
              <a:rPr lang="fr-FR" sz="4000" dirty="0">
                <a:solidFill>
                  <a:schemeClr val="tx1"/>
                </a:solidFill>
              </a:rPr>
              <a:t>vos impressions sur ce texte </a:t>
            </a:r>
            <a:br>
              <a:rPr lang="fr-FR" sz="4000" dirty="0">
                <a:solidFill>
                  <a:schemeClr val="tx1"/>
                </a:solidFill>
              </a:rPr>
            </a:br>
            <a:r>
              <a:rPr lang="fr-FR" sz="4000" dirty="0">
                <a:solidFill>
                  <a:schemeClr val="tx1"/>
                </a:solidFill>
              </a:rPr>
              <a:t>et les difficultés rencontrées </a:t>
            </a:r>
            <a:br>
              <a:rPr lang="fr-FR" sz="4000" dirty="0">
                <a:solidFill>
                  <a:schemeClr val="tx1"/>
                </a:solidFill>
              </a:rPr>
            </a:br>
            <a:r>
              <a:rPr lang="fr-FR" sz="4000" dirty="0">
                <a:solidFill>
                  <a:schemeClr val="tx1"/>
                </a:solidFill>
              </a:rPr>
              <a:t>pour le lire et le comprendre.</a:t>
            </a:r>
          </a:p>
        </p:txBody>
      </p:sp>
      <p:sp>
        <p:nvSpPr>
          <p:cNvPr id="3" name="ZoneTexte 2"/>
          <p:cNvSpPr txBox="1"/>
          <p:nvPr/>
        </p:nvSpPr>
        <p:spPr>
          <a:xfrm>
            <a:off x="8074478" y="5853792"/>
            <a:ext cx="449036" cy="369332"/>
          </a:xfrm>
          <a:prstGeom prst="rect">
            <a:avLst/>
          </a:prstGeom>
          <a:noFill/>
        </p:spPr>
        <p:txBody>
          <a:bodyPr wrap="square" rtlCol="0">
            <a:spAutoFit/>
          </a:bodyPr>
          <a:lstStyle/>
          <a:p>
            <a:r>
              <a:rPr lang="fr-FR" dirty="0"/>
              <a:t>30</a:t>
            </a:r>
          </a:p>
        </p:txBody>
      </p:sp>
    </p:spTree>
    <p:extLst>
      <p:ext uri="{BB962C8B-B14F-4D97-AF65-F5344CB8AC3E}">
        <p14:creationId xmlns:p14="http://schemas.microsoft.com/office/powerpoint/2010/main" val="2241433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2215275-FDB8-4CF5-B7AD-061949A71CAE}"/>
              </a:ext>
            </a:extLst>
          </p:cNvPr>
          <p:cNvSpPr>
            <a:spLocks noGrp="1"/>
          </p:cNvSpPr>
          <p:nvPr>
            <p:ph type="body" sz="half" idx="2"/>
          </p:nvPr>
        </p:nvSpPr>
        <p:spPr>
          <a:xfrm>
            <a:off x="899592" y="1052736"/>
            <a:ext cx="7344816" cy="4823129"/>
          </a:xfrm>
        </p:spPr>
        <p:txBody>
          <a:bodyPr>
            <a:normAutofit/>
          </a:bodyPr>
          <a:lstStyle/>
          <a:p>
            <a:pPr algn="l">
              <a:lnSpc>
                <a:spcPct val="150000"/>
              </a:lnSpc>
              <a:spcBef>
                <a:spcPts val="600"/>
              </a:spcBef>
            </a:pPr>
            <a:r>
              <a:rPr lang="fr-FR" sz="4000" dirty="0">
                <a:solidFill>
                  <a:schemeClr val="tx1"/>
                </a:solidFill>
              </a:rPr>
              <a:t>A l’aide de vos réponses au questionnaire, proposez  quelques idées de modification du texte pour qu’il soit plus facile à lire et à comprendre.</a:t>
            </a:r>
          </a:p>
        </p:txBody>
      </p:sp>
      <p:sp>
        <p:nvSpPr>
          <p:cNvPr id="3" name="ZoneTexte 2"/>
          <p:cNvSpPr txBox="1"/>
          <p:nvPr/>
        </p:nvSpPr>
        <p:spPr>
          <a:xfrm>
            <a:off x="8074478" y="5853792"/>
            <a:ext cx="449036" cy="369332"/>
          </a:xfrm>
          <a:prstGeom prst="rect">
            <a:avLst/>
          </a:prstGeom>
          <a:noFill/>
        </p:spPr>
        <p:txBody>
          <a:bodyPr wrap="square" rtlCol="0">
            <a:spAutoFit/>
          </a:bodyPr>
          <a:lstStyle/>
          <a:p>
            <a:r>
              <a:rPr lang="fr-FR" dirty="0"/>
              <a:t>31</a:t>
            </a:r>
          </a:p>
        </p:txBody>
      </p:sp>
    </p:spTree>
    <p:extLst>
      <p:ext uri="{BB962C8B-B14F-4D97-AF65-F5344CB8AC3E}">
        <p14:creationId xmlns:p14="http://schemas.microsoft.com/office/powerpoint/2010/main" val="4038555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2215275-FDB8-4CF5-B7AD-061949A71CAE}"/>
              </a:ext>
            </a:extLst>
          </p:cNvPr>
          <p:cNvSpPr>
            <a:spLocks noGrp="1"/>
          </p:cNvSpPr>
          <p:nvPr>
            <p:ph type="body" sz="half" idx="2"/>
          </p:nvPr>
        </p:nvSpPr>
        <p:spPr>
          <a:xfrm>
            <a:off x="1083364" y="764096"/>
            <a:ext cx="7344816" cy="1551316"/>
          </a:xfrm>
        </p:spPr>
        <p:txBody>
          <a:bodyPr>
            <a:noAutofit/>
          </a:bodyPr>
          <a:lstStyle/>
          <a:p>
            <a:pPr marL="571500" indent="-571500" algn="l">
              <a:lnSpc>
                <a:spcPct val="150000"/>
              </a:lnSpc>
              <a:spcBef>
                <a:spcPts val="600"/>
              </a:spcBef>
              <a:buFont typeface="Arial" panose="020B0604020202020204" pitchFamily="34" charset="0"/>
              <a:buChar char="•"/>
            </a:pPr>
            <a:r>
              <a:rPr lang="fr-FR" sz="2800" dirty="0">
                <a:solidFill>
                  <a:schemeClr val="tx1"/>
                </a:solidFill>
              </a:rPr>
              <a:t>À ce stade de l’exercice vous vous êtes confrontés aux difficultés d’un texte compliqué.</a:t>
            </a:r>
          </a:p>
        </p:txBody>
      </p:sp>
      <p:sp>
        <p:nvSpPr>
          <p:cNvPr id="2" name="ZoneTexte 1">
            <a:extLst>
              <a:ext uri="{FF2B5EF4-FFF2-40B4-BE49-F238E27FC236}">
                <a16:creationId xmlns:a16="http://schemas.microsoft.com/office/drawing/2014/main" id="{AE472DAC-9C9F-49EC-A613-C110899107D8}"/>
              </a:ext>
            </a:extLst>
          </p:cNvPr>
          <p:cNvSpPr txBox="1"/>
          <p:nvPr/>
        </p:nvSpPr>
        <p:spPr>
          <a:xfrm>
            <a:off x="1083362" y="2916175"/>
            <a:ext cx="6758609" cy="671851"/>
          </a:xfrm>
          <a:prstGeom prst="rect">
            <a:avLst/>
          </a:prstGeom>
          <a:noFill/>
        </p:spPr>
        <p:txBody>
          <a:bodyPr wrap="square" rtlCol="0">
            <a:spAutoFit/>
          </a:bodyPr>
          <a:lstStyle/>
          <a:p>
            <a:pPr marL="571500" lvl="0" indent="-571500">
              <a:lnSpc>
                <a:spcPct val="150000"/>
              </a:lnSpc>
              <a:spcBef>
                <a:spcPts val="600"/>
              </a:spcBef>
              <a:spcAft>
                <a:spcPts val="600"/>
              </a:spcAft>
              <a:buClr>
                <a:srgbClr val="83992A"/>
              </a:buClr>
              <a:buSzPct val="115000"/>
              <a:buFont typeface="Arial" panose="020B0604020202020204" pitchFamily="34" charset="0"/>
              <a:buChar char="•"/>
            </a:pPr>
            <a:r>
              <a:rPr lang="fr-FR" sz="2800" dirty="0">
                <a:solidFill>
                  <a:prstClr val="black"/>
                </a:solidFill>
              </a:rPr>
              <a:t>Vous avez analysé ces difficultés.</a:t>
            </a:r>
          </a:p>
        </p:txBody>
      </p:sp>
      <p:sp>
        <p:nvSpPr>
          <p:cNvPr id="3" name="ZoneTexte 2">
            <a:extLst>
              <a:ext uri="{FF2B5EF4-FFF2-40B4-BE49-F238E27FC236}">
                <a16:creationId xmlns:a16="http://schemas.microsoft.com/office/drawing/2014/main" id="{BE3A66D0-E5FE-401B-8955-646A4CFEE3C3}"/>
              </a:ext>
            </a:extLst>
          </p:cNvPr>
          <p:cNvSpPr txBox="1"/>
          <p:nvPr/>
        </p:nvSpPr>
        <p:spPr>
          <a:xfrm>
            <a:off x="1083363" y="3840920"/>
            <a:ext cx="6758609" cy="1318181"/>
          </a:xfrm>
          <a:prstGeom prst="rect">
            <a:avLst/>
          </a:prstGeom>
          <a:noFill/>
        </p:spPr>
        <p:txBody>
          <a:bodyPr wrap="square" rtlCol="0">
            <a:spAutoFit/>
          </a:bodyPr>
          <a:lstStyle/>
          <a:p>
            <a:pPr marL="571500" lvl="0" indent="-571500">
              <a:lnSpc>
                <a:spcPct val="150000"/>
              </a:lnSpc>
              <a:spcBef>
                <a:spcPts val="600"/>
              </a:spcBef>
              <a:spcAft>
                <a:spcPts val="600"/>
              </a:spcAft>
              <a:buClr>
                <a:srgbClr val="83992A"/>
              </a:buClr>
              <a:buSzPct val="115000"/>
              <a:buFont typeface="Arial" panose="020B0604020202020204" pitchFamily="34" charset="0"/>
              <a:buChar char="•"/>
            </a:pPr>
            <a:r>
              <a:rPr lang="fr-FR" sz="2800" dirty="0">
                <a:solidFill>
                  <a:prstClr val="black"/>
                </a:solidFill>
              </a:rPr>
              <a:t>Vous avez fait émerger quelques solutions.  </a:t>
            </a:r>
          </a:p>
        </p:txBody>
      </p:sp>
      <p:sp>
        <p:nvSpPr>
          <p:cNvPr id="5" name="ZoneTexte 4">
            <a:extLst>
              <a:ext uri="{FF2B5EF4-FFF2-40B4-BE49-F238E27FC236}">
                <a16:creationId xmlns:a16="http://schemas.microsoft.com/office/drawing/2014/main" id="{03642910-59FA-4BA5-B830-2F5F44B1388A}"/>
              </a:ext>
            </a:extLst>
          </p:cNvPr>
          <p:cNvSpPr txBox="1"/>
          <p:nvPr/>
        </p:nvSpPr>
        <p:spPr>
          <a:xfrm>
            <a:off x="1351721" y="5235095"/>
            <a:ext cx="6490251" cy="830997"/>
          </a:xfrm>
          <a:prstGeom prst="rect">
            <a:avLst/>
          </a:prstGeom>
          <a:noFill/>
        </p:spPr>
        <p:txBody>
          <a:bodyPr wrap="square" rtlCol="0">
            <a:spAutoFit/>
          </a:bodyPr>
          <a:lstStyle/>
          <a:p>
            <a:pPr lvl="0" algn="ctr">
              <a:lnSpc>
                <a:spcPct val="150000"/>
              </a:lnSpc>
              <a:spcBef>
                <a:spcPts val="600"/>
              </a:spcBef>
              <a:spcAft>
                <a:spcPts val="600"/>
              </a:spcAft>
              <a:buClr>
                <a:srgbClr val="83992A"/>
              </a:buClr>
              <a:buSzPct val="115000"/>
            </a:pPr>
            <a:r>
              <a:rPr lang="fr-FR" sz="3200" dirty="0">
                <a:solidFill>
                  <a:prstClr val="black"/>
                </a:solidFill>
              </a:rPr>
              <a:t>Bravo pour votre implication !</a:t>
            </a:r>
          </a:p>
        </p:txBody>
      </p:sp>
      <p:sp>
        <p:nvSpPr>
          <p:cNvPr id="6" name="ZoneTexte 5"/>
          <p:cNvSpPr txBox="1"/>
          <p:nvPr/>
        </p:nvSpPr>
        <p:spPr>
          <a:xfrm>
            <a:off x="8074478" y="5853792"/>
            <a:ext cx="449036" cy="369332"/>
          </a:xfrm>
          <a:prstGeom prst="rect">
            <a:avLst/>
          </a:prstGeom>
          <a:noFill/>
        </p:spPr>
        <p:txBody>
          <a:bodyPr wrap="square" rtlCol="0">
            <a:spAutoFit/>
          </a:bodyPr>
          <a:lstStyle/>
          <a:p>
            <a:r>
              <a:rPr lang="fr-FR" dirty="0"/>
              <a:t>32</a:t>
            </a:r>
          </a:p>
        </p:txBody>
      </p:sp>
    </p:spTree>
    <p:extLst>
      <p:ext uri="{BB962C8B-B14F-4D97-AF65-F5344CB8AC3E}">
        <p14:creationId xmlns:p14="http://schemas.microsoft.com/office/powerpoint/2010/main" val="93109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2215275-FDB8-4CF5-B7AD-061949A71CAE}"/>
              </a:ext>
            </a:extLst>
          </p:cNvPr>
          <p:cNvSpPr>
            <a:spLocks noGrp="1"/>
          </p:cNvSpPr>
          <p:nvPr>
            <p:ph type="body" sz="half" idx="2"/>
          </p:nvPr>
        </p:nvSpPr>
        <p:spPr>
          <a:xfrm>
            <a:off x="899592" y="1052736"/>
            <a:ext cx="7344816" cy="4823129"/>
          </a:xfrm>
        </p:spPr>
        <p:txBody>
          <a:bodyPr>
            <a:normAutofit/>
          </a:bodyPr>
          <a:lstStyle/>
          <a:p>
            <a:pPr algn="l">
              <a:lnSpc>
                <a:spcPct val="150000"/>
              </a:lnSpc>
              <a:spcBef>
                <a:spcPts val="600"/>
              </a:spcBef>
            </a:pPr>
            <a:r>
              <a:rPr lang="fr-FR" sz="4000" dirty="0">
                <a:solidFill>
                  <a:schemeClr val="tx1"/>
                </a:solidFill>
              </a:rPr>
              <a:t>À présent, nous allons vous parler des personnes qui rencontrent de grandes difficultés pour lire et comprendre un document.</a:t>
            </a:r>
          </a:p>
          <a:p>
            <a:pPr algn="l">
              <a:lnSpc>
                <a:spcPct val="150000"/>
              </a:lnSpc>
              <a:spcBef>
                <a:spcPts val="600"/>
              </a:spcBef>
            </a:pPr>
            <a:endParaRPr lang="fr-FR" sz="4000" dirty="0">
              <a:solidFill>
                <a:schemeClr val="tx1"/>
              </a:solidFill>
            </a:endParaRPr>
          </a:p>
        </p:txBody>
      </p:sp>
      <p:sp>
        <p:nvSpPr>
          <p:cNvPr id="3" name="ZoneTexte 2"/>
          <p:cNvSpPr txBox="1"/>
          <p:nvPr/>
        </p:nvSpPr>
        <p:spPr>
          <a:xfrm>
            <a:off x="8074478" y="5853792"/>
            <a:ext cx="449036" cy="369332"/>
          </a:xfrm>
          <a:prstGeom prst="rect">
            <a:avLst/>
          </a:prstGeom>
          <a:noFill/>
        </p:spPr>
        <p:txBody>
          <a:bodyPr wrap="square" rtlCol="0">
            <a:spAutoFit/>
          </a:bodyPr>
          <a:lstStyle/>
          <a:p>
            <a:r>
              <a:rPr lang="fr-FR" dirty="0"/>
              <a:t>33</a:t>
            </a:r>
          </a:p>
        </p:txBody>
      </p:sp>
    </p:spTree>
    <p:extLst>
      <p:ext uri="{BB962C8B-B14F-4D97-AF65-F5344CB8AC3E}">
        <p14:creationId xmlns:p14="http://schemas.microsoft.com/office/powerpoint/2010/main" val="2100743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2215275-FDB8-4CF5-B7AD-061949A71CAE}"/>
              </a:ext>
            </a:extLst>
          </p:cNvPr>
          <p:cNvSpPr>
            <a:spLocks noGrp="1"/>
          </p:cNvSpPr>
          <p:nvPr>
            <p:ph type="body" sz="half" idx="2"/>
          </p:nvPr>
        </p:nvSpPr>
        <p:spPr>
          <a:xfrm>
            <a:off x="899592" y="1052737"/>
            <a:ext cx="7344816" cy="1849490"/>
          </a:xfrm>
        </p:spPr>
        <p:txBody>
          <a:bodyPr>
            <a:normAutofit fontScale="92500" lnSpcReduction="10000"/>
          </a:bodyPr>
          <a:lstStyle/>
          <a:p>
            <a:pPr marL="571500" indent="-571500" algn="l">
              <a:lnSpc>
                <a:spcPct val="150000"/>
              </a:lnSpc>
              <a:spcBef>
                <a:spcPts val="600"/>
              </a:spcBef>
              <a:buFont typeface="Arial" panose="020B0604020202020204" pitchFamily="34" charset="0"/>
              <a:buChar char="•"/>
            </a:pPr>
            <a:r>
              <a:rPr lang="fr-FR" sz="4000" dirty="0">
                <a:solidFill>
                  <a:schemeClr val="tx1"/>
                </a:solidFill>
              </a:rPr>
              <a:t>Des personnes en situation de handicap intellectuel,</a:t>
            </a:r>
          </a:p>
          <a:p>
            <a:pPr algn="l">
              <a:lnSpc>
                <a:spcPct val="150000"/>
              </a:lnSpc>
              <a:spcBef>
                <a:spcPts val="600"/>
              </a:spcBef>
            </a:pPr>
            <a:endParaRPr lang="fr-FR" sz="4000" dirty="0">
              <a:solidFill>
                <a:schemeClr val="tx1"/>
              </a:solidFill>
            </a:endParaRPr>
          </a:p>
          <a:p>
            <a:pPr algn="l">
              <a:lnSpc>
                <a:spcPct val="150000"/>
              </a:lnSpc>
              <a:spcBef>
                <a:spcPts val="600"/>
              </a:spcBef>
            </a:pPr>
            <a:endParaRPr lang="fr-FR" sz="4000" dirty="0">
              <a:solidFill>
                <a:schemeClr val="tx1"/>
              </a:solidFill>
            </a:endParaRPr>
          </a:p>
        </p:txBody>
      </p:sp>
      <p:sp>
        <p:nvSpPr>
          <p:cNvPr id="3" name="ZoneTexte 2">
            <a:extLst>
              <a:ext uri="{FF2B5EF4-FFF2-40B4-BE49-F238E27FC236}">
                <a16:creationId xmlns:a16="http://schemas.microsoft.com/office/drawing/2014/main" id="{5D937CB6-1A17-40E4-A5F3-DDC0DD9EAF02}"/>
              </a:ext>
            </a:extLst>
          </p:cNvPr>
          <p:cNvSpPr txBox="1"/>
          <p:nvPr/>
        </p:nvSpPr>
        <p:spPr>
          <a:xfrm>
            <a:off x="1244926" y="2668593"/>
            <a:ext cx="6231834" cy="858120"/>
          </a:xfrm>
          <a:prstGeom prst="rect">
            <a:avLst/>
          </a:prstGeom>
          <a:noFill/>
        </p:spPr>
        <p:txBody>
          <a:bodyPr wrap="square" rtlCol="0">
            <a:spAutoFit/>
          </a:bodyPr>
          <a:lstStyle/>
          <a:p>
            <a:pPr lvl="0" algn="ctr">
              <a:lnSpc>
                <a:spcPct val="150000"/>
              </a:lnSpc>
              <a:spcBef>
                <a:spcPts val="600"/>
              </a:spcBef>
              <a:spcAft>
                <a:spcPts val="600"/>
              </a:spcAft>
              <a:buClr>
                <a:srgbClr val="83992A"/>
              </a:buClr>
              <a:buSzPct val="115000"/>
            </a:pPr>
            <a:r>
              <a:rPr lang="fr-FR" sz="3700" dirty="0">
                <a:solidFill>
                  <a:prstClr val="black"/>
                </a:solidFill>
              </a:rPr>
              <a:t>ou bien</a:t>
            </a:r>
          </a:p>
        </p:txBody>
      </p:sp>
      <p:sp>
        <p:nvSpPr>
          <p:cNvPr id="5" name="ZoneTexte 4">
            <a:extLst>
              <a:ext uri="{FF2B5EF4-FFF2-40B4-BE49-F238E27FC236}">
                <a16:creationId xmlns:a16="http://schemas.microsoft.com/office/drawing/2014/main" id="{FD87977C-091D-4605-B3A1-B954CED4AA7A}"/>
              </a:ext>
            </a:extLst>
          </p:cNvPr>
          <p:cNvSpPr txBox="1"/>
          <p:nvPr/>
        </p:nvSpPr>
        <p:spPr>
          <a:xfrm>
            <a:off x="899592" y="3526713"/>
            <a:ext cx="6922503" cy="2566280"/>
          </a:xfrm>
          <a:prstGeom prst="rect">
            <a:avLst/>
          </a:prstGeom>
          <a:noFill/>
        </p:spPr>
        <p:txBody>
          <a:bodyPr wrap="square" rtlCol="0">
            <a:spAutoFit/>
          </a:bodyPr>
          <a:lstStyle/>
          <a:p>
            <a:pPr marL="571500" lvl="0" indent="-571500">
              <a:lnSpc>
                <a:spcPct val="150000"/>
              </a:lnSpc>
              <a:spcBef>
                <a:spcPts val="600"/>
              </a:spcBef>
              <a:spcAft>
                <a:spcPts val="600"/>
              </a:spcAft>
              <a:buClr>
                <a:srgbClr val="83992A"/>
              </a:buClr>
              <a:buSzPct val="115000"/>
              <a:buFont typeface="Arial" panose="020B0604020202020204" pitchFamily="34" charset="0"/>
              <a:buChar char="•"/>
            </a:pPr>
            <a:r>
              <a:rPr lang="fr-FR" sz="3700" dirty="0">
                <a:solidFill>
                  <a:prstClr val="black"/>
                </a:solidFill>
              </a:rPr>
              <a:t>Des personnes qui ne connaissent pas bien la langue française.</a:t>
            </a:r>
          </a:p>
        </p:txBody>
      </p:sp>
      <p:sp>
        <p:nvSpPr>
          <p:cNvPr id="6" name="ZoneTexte 5"/>
          <p:cNvSpPr txBox="1"/>
          <p:nvPr/>
        </p:nvSpPr>
        <p:spPr>
          <a:xfrm>
            <a:off x="8074478" y="5853792"/>
            <a:ext cx="449036" cy="369332"/>
          </a:xfrm>
          <a:prstGeom prst="rect">
            <a:avLst/>
          </a:prstGeom>
          <a:noFill/>
        </p:spPr>
        <p:txBody>
          <a:bodyPr wrap="square" rtlCol="0">
            <a:spAutoFit/>
          </a:bodyPr>
          <a:lstStyle/>
          <a:p>
            <a:r>
              <a:rPr lang="fr-FR" dirty="0"/>
              <a:t>34</a:t>
            </a:r>
          </a:p>
        </p:txBody>
      </p:sp>
    </p:spTree>
    <p:extLst>
      <p:ext uri="{BB962C8B-B14F-4D97-AF65-F5344CB8AC3E}">
        <p14:creationId xmlns:p14="http://schemas.microsoft.com/office/powerpoint/2010/main" val="332742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2215275-FDB8-4CF5-B7AD-061949A71CAE}"/>
              </a:ext>
            </a:extLst>
          </p:cNvPr>
          <p:cNvSpPr>
            <a:spLocks noGrp="1"/>
          </p:cNvSpPr>
          <p:nvPr>
            <p:ph type="body" sz="half" idx="2"/>
          </p:nvPr>
        </p:nvSpPr>
        <p:spPr>
          <a:xfrm>
            <a:off x="899592" y="1052736"/>
            <a:ext cx="7344816" cy="4823129"/>
          </a:xfrm>
        </p:spPr>
        <p:txBody>
          <a:bodyPr>
            <a:normAutofit fontScale="92500" lnSpcReduction="20000"/>
          </a:bodyPr>
          <a:lstStyle/>
          <a:p>
            <a:pPr algn="l">
              <a:lnSpc>
                <a:spcPct val="150000"/>
              </a:lnSpc>
              <a:spcBef>
                <a:spcPts val="600"/>
              </a:spcBef>
            </a:pPr>
            <a:r>
              <a:rPr lang="fr-FR" sz="4000" dirty="0">
                <a:solidFill>
                  <a:schemeClr val="tx1"/>
                </a:solidFill>
              </a:rPr>
              <a:t>Nous avons volontairement rendu le texte que vous avez lu plus difficile à lire et à comprendre.</a:t>
            </a:r>
          </a:p>
          <a:p>
            <a:pPr algn="l">
              <a:lnSpc>
                <a:spcPct val="150000"/>
              </a:lnSpc>
              <a:spcBef>
                <a:spcPts val="600"/>
              </a:spcBef>
            </a:pPr>
            <a:r>
              <a:rPr lang="fr-FR" sz="4000" dirty="0">
                <a:solidFill>
                  <a:schemeClr val="tx1"/>
                </a:solidFill>
              </a:rPr>
              <a:t>L’objectif était de vous permettre d’expérimenter les difficultés que peuvent rencontrer ces personnes.</a:t>
            </a:r>
          </a:p>
          <a:p>
            <a:pPr algn="l">
              <a:lnSpc>
                <a:spcPct val="150000"/>
              </a:lnSpc>
              <a:spcBef>
                <a:spcPts val="600"/>
              </a:spcBef>
            </a:pPr>
            <a:endParaRPr lang="fr-FR" sz="4000" dirty="0">
              <a:solidFill>
                <a:schemeClr val="tx1"/>
              </a:solidFill>
            </a:endParaRPr>
          </a:p>
        </p:txBody>
      </p:sp>
      <p:sp>
        <p:nvSpPr>
          <p:cNvPr id="3" name="ZoneTexte 2"/>
          <p:cNvSpPr txBox="1"/>
          <p:nvPr/>
        </p:nvSpPr>
        <p:spPr>
          <a:xfrm>
            <a:off x="8074478" y="5853792"/>
            <a:ext cx="449036" cy="369332"/>
          </a:xfrm>
          <a:prstGeom prst="rect">
            <a:avLst/>
          </a:prstGeom>
          <a:noFill/>
        </p:spPr>
        <p:txBody>
          <a:bodyPr wrap="square" rtlCol="0">
            <a:spAutoFit/>
          </a:bodyPr>
          <a:lstStyle/>
          <a:p>
            <a:r>
              <a:rPr lang="fr-FR" dirty="0"/>
              <a:t>35</a:t>
            </a:r>
          </a:p>
        </p:txBody>
      </p:sp>
    </p:spTree>
    <p:extLst>
      <p:ext uri="{BB962C8B-B14F-4D97-AF65-F5344CB8AC3E}">
        <p14:creationId xmlns:p14="http://schemas.microsoft.com/office/powerpoint/2010/main" val="2018827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2215275-FDB8-4CF5-B7AD-061949A71CAE}"/>
              </a:ext>
            </a:extLst>
          </p:cNvPr>
          <p:cNvSpPr>
            <a:spLocks noGrp="1"/>
          </p:cNvSpPr>
          <p:nvPr>
            <p:ph type="body" sz="half" idx="2"/>
          </p:nvPr>
        </p:nvSpPr>
        <p:spPr>
          <a:xfrm>
            <a:off x="899592" y="1052736"/>
            <a:ext cx="7344816" cy="4801055"/>
          </a:xfrm>
        </p:spPr>
        <p:txBody>
          <a:bodyPr>
            <a:normAutofit/>
          </a:bodyPr>
          <a:lstStyle/>
          <a:p>
            <a:pPr algn="l">
              <a:lnSpc>
                <a:spcPct val="150000"/>
              </a:lnSpc>
              <a:spcBef>
                <a:spcPts val="600"/>
              </a:spcBef>
            </a:pPr>
            <a:r>
              <a:rPr lang="fr-FR" sz="4000" dirty="0">
                <a:solidFill>
                  <a:schemeClr val="tx1"/>
                </a:solidFill>
              </a:rPr>
              <a:t>Vous avez pu réfléchir à toutes les difficultés.</a:t>
            </a:r>
            <a:br>
              <a:rPr lang="fr-FR" sz="4000" dirty="0">
                <a:solidFill>
                  <a:schemeClr val="tx1"/>
                </a:solidFill>
              </a:rPr>
            </a:br>
            <a:r>
              <a:rPr lang="fr-FR" sz="4000" dirty="0">
                <a:solidFill>
                  <a:schemeClr val="tx1"/>
                </a:solidFill>
              </a:rPr>
              <a:t>Grâce à vos constatations, vous avez proposé des idées pour améliorer le texte. </a:t>
            </a:r>
          </a:p>
          <a:p>
            <a:pPr algn="l">
              <a:lnSpc>
                <a:spcPct val="150000"/>
              </a:lnSpc>
              <a:spcBef>
                <a:spcPts val="600"/>
              </a:spcBef>
            </a:pPr>
            <a:endParaRPr lang="fr-FR" sz="4000" dirty="0">
              <a:solidFill>
                <a:schemeClr val="tx1"/>
              </a:solidFill>
            </a:endParaRPr>
          </a:p>
        </p:txBody>
      </p:sp>
      <p:sp>
        <p:nvSpPr>
          <p:cNvPr id="3" name="ZoneTexte 2"/>
          <p:cNvSpPr txBox="1"/>
          <p:nvPr/>
        </p:nvSpPr>
        <p:spPr>
          <a:xfrm>
            <a:off x="8074478" y="5853792"/>
            <a:ext cx="449036" cy="369332"/>
          </a:xfrm>
          <a:prstGeom prst="rect">
            <a:avLst/>
          </a:prstGeom>
          <a:noFill/>
        </p:spPr>
        <p:txBody>
          <a:bodyPr wrap="square" rtlCol="0">
            <a:spAutoFit/>
          </a:bodyPr>
          <a:lstStyle/>
          <a:p>
            <a:r>
              <a:rPr lang="fr-FR" dirty="0"/>
              <a:t>36</a:t>
            </a:r>
          </a:p>
        </p:txBody>
      </p:sp>
      <p:sp>
        <p:nvSpPr>
          <p:cNvPr id="2" name="ZoneTexte 1"/>
          <p:cNvSpPr txBox="1"/>
          <p:nvPr/>
        </p:nvSpPr>
        <p:spPr>
          <a:xfrm>
            <a:off x="5461907" y="5098863"/>
            <a:ext cx="2612571" cy="923330"/>
          </a:xfrm>
          <a:prstGeom prst="rect">
            <a:avLst/>
          </a:prstGeom>
          <a:noFill/>
        </p:spPr>
        <p:txBody>
          <a:bodyPr wrap="square" rtlCol="0">
            <a:spAutoFit/>
          </a:bodyPr>
          <a:lstStyle/>
          <a:p>
            <a:r>
              <a:rPr lang="fr-FR" sz="5400" b="1" dirty="0"/>
              <a:t>Bravo !</a:t>
            </a:r>
          </a:p>
        </p:txBody>
      </p:sp>
    </p:spTree>
    <p:extLst>
      <p:ext uri="{BB962C8B-B14F-4D97-AF65-F5344CB8AC3E}">
        <p14:creationId xmlns:p14="http://schemas.microsoft.com/office/powerpoint/2010/main" val="307146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2215275-FDB8-4CF5-B7AD-061949A71CAE}"/>
              </a:ext>
            </a:extLst>
          </p:cNvPr>
          <p:cNvSpPr>
            <a:spLocks noGrp="1"/>
          </p:cNvSpPr>
          <p:nvPr>
            <p:ph type="body" sz="half" idx="2"/>
          </p:nvPr>
        </p:nvSpPr>
        <p:spPr>
          <a:xfrm>
            <a:off x="899592" y="1052736"/>
            <a:ext cx="7344816" cy="4823129"/>
          </a:xfrm>
        </p:spPr>
        <p:txBody>
          <a:bodyPr>
            <a:normAutofit fontScale="92500" lnSpcReduction="20000"/>
          </a:bodyPr>
          <a:lstStyle/>
          <a:p>
            <a:pPr algn="l">
              <a:lnSpc>
                <a:spcPct val="150000"/>
              </a:lnSpc>
              <a:spcBef>
                <a:spcPts val="600"/>
              </a:spcBef>
            </a:pPr>
            <a:r>
              <a:rPr lang="fr-FR" sz="4000" dirty="0">
                <a:solidFill>
                  <a:schemeClr val="tx1"/>
                </a:solidFill>
              </a:rPr>
              <a:t>Sans même le savoir, </a:t>
            </a:r>
            <a:br>
              <a:rPr lang="fr-FR" sz="4000" dirty="0">
                <a:solidFill>
                  <a:schemeClr val="tx1"/>
                </a:solidFill>
              </a:rPr>
            </a:br>
            <a:r>
              <a:rPr lang="fr-FR" sz="4000" dirty="0">
                <a:solidFill>
                  <a:schemeClr val="tx1"/>
                </a:solidFill>
              </a:rPr>
              <a:t>vous avez fait connaissance avec quelques règles du FALC.</a:t>
            </a:r>
          </a:p>
          <a:p>
            <a:pPr algn="l">
              <a:lnSpc>
                <a:spcPct val="150000"/>
              </a:lnSpc>
              <a:spcBef>
                <a:spcPts val="600"/>
              </a:spcBef>
            </a:pPr>
            <a:r>
              <a:rPr lang="fr-FR" sz="4000" dirty="0">
                <a:solidFill>
                  <a:schemeClr val="tx1"/>
                </a:solidFill>
              </a:rPr>
              <a:t>Le </a:t>
            </a:r>
            <a:r>
              <a:rPr lang="fr-FR" sz="4000" b="1" dirty="0">
                <a:solidFill>
                  <a:srgbClr val="0070C0"/>
                </a:solidFill>
              </a:rPr>
              <a:t>FALC</a:t>
            </a:r>
            <a:r>
              <a:rPr lang="fr-FR" sz="4000" dirty="0">
                <a:solidFill>
                  <a:schemeClr val="tx1"/>
                </a:solidFill>
              </a:rPr>
              <a:t> ?   C’est quoi ?</a:t>
            </a:r>
          </a:p>
          <a:p>
            <a:pPr algn="l">
              <a:lnSpc>
                <a:spcPct val="150000"/>
              </a:lnSpc>
              <a:spcBef>
                <a:spcPts val="600"/>
              </a:spcBef>
            </a:pPr>
            <a:r>
              <a:rPr lang="fr-FR" sz="4000" dirty="0">
                <a:solidFill>
                  <a:schemeClr val="tx1"/>
                </a:solidFill>
              </a:rPr>
              <a:t>C’est l’abréviation de :</a:t>
            </a:r>
            <a:br>
              <a:rPr lang="fr-FR" sz="4000" dirty="0">
                <a:solidFill>
                  <a:schemeClr val="tx1"/>
                </a:solidFill>
              </a:rPr>
            </a:br>
            <a:r>
              <a:rPr lang="fr-FR" sz="4000" dirty="0">
                <a:solidFill>
                  <a:schemeClr val="tx1"/>
                </a:solidFill>
              </a:rPr>
              <a:t> </a:t>
            </a:r>
            <a:r>
              <a:rPr lang="fr-FR" sz="4000" b="1" dirty="0" err="1">
                <a:solidFill>
                  <a:srgbClr val="0070C0"/>
                </a:solidFill>
              </a:rPr>
              <a:t>FA</a:t>
            </a:r>
            <a:r>
              <a:rPr lang="fr-FR" sz="4000" dirty="0" err="1">
                <a:solidFill>
                  <a:prstClr val="black"/>
                </a:solidFill>
              </a:rPr>
              <a:t>cile</a:t>
            </a:r>
            <a:r>
              <a:rPr lang="fr-FR" sz="4000" dirty="0">
                <a:solidFill>
                  <a:prstClr val="black"/>
                </a:solidFill>
              </a:rPr>
              <a:t> à </a:t>
            </a:r>
            <a:r>
              <a:rPr lang="fr-FR" sz="4000" b="1" dirty="0">
                <a:solidFill>
                  <a:srgbClr val="0070C0"/>
                </a:solidFill>
              </a:rPr>
              <a:t>L</a:t>
            </a:r>
            <a:r>
              <a:rPr lang="fr-FR" sz="4000" dirty="0">
                <a:solidFill>
                  <a:prstClr val="black"/>
                </a:solidFill>
              </a:rPr>
              <a:t>ire et à </a:t>
            </a:r>
            <a:r>
              <a:rPr lang="fr-FR" sz="4000" b="1" dirty="0">
                <a:solidFill>
                  <a:srgbClr val="0070C0"/>
                </a:solidFill>
              </a:rPr>
              <a:t>C</a:t>
            </a:r>
            <a:r>
              <a:rPr lang="fr-FR" sz="4000" dirty="0">
                <a:solidFill>
                  <a:prstClr val="black"/>
                </a:solidFill>
              </a:rPr>
              <a:t>omprendre</a:t>
            </a:r>
            <a:endParaRPr lang="fr-FR" sz="4000" dirty="0">
              <a:solidFill>
                <a:schemeClr val="tx1"/>
              </a:solidFill>
            </a:endParaRPr>
          </a:p>
        </p:txBody>
      </p:sp>
      <p:sp>
        <p:nvSpPr>
          <p:cNvPr id="3" name="ZoneTexte 2"/>
          <p:cNvSpPr txBox="1"/>
          <p:nvPr/>
        </p:nvSpPr>
        <p:spPr>
          <a:xfrm>
            <a:off x="8074478" y="5853792"/>
            <a:ext cx="449036" cy="369332"/>
          </a:xfrm>
          <a:prstGeom prst="rect">
            <a:avLst/>
          </a:prstGeom>
          <a:noFill/>
        </p:spPr>
        <p:txBody>
          <a:bodyPr wrap="square" rtlCol="0">
            <a:spAutoFit/>
          </a:bodyPr>
          <a:lstStyle/>
          <a:p>
            <a:r>
              <a:rPr lang="fr-FR" dirty="0"/>
              <a:t>37</a:t>
            </a:r>
          </a:p>
        </p:txBody>
      </p:sp>
    </p:spTree>
    <p:extLst>
      <p:ext uri="{BB962C8B-B14F-4D97-AF65-F5344CB8AC3E}">
        <p14:creationId xmlns:p14="http://schemas.microsoft.com/office/powerpoint/2010/main" val="1766548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2215275-FDB8-4CF5-B7AD-061949A71CAE}"/>
              </a:ext>
            </a:extLst>
          </p:cNvPr>
          <p:cNvSpPr>
            <a:spLocks noGrp="1"/>
          </p:cNvSpPr>
          <p:nvPr>
            <p:ph type="body" sz="half" idx="2"/>
          </p:nvPr>
        </p:nvSpPr>
        <p:spPr>
          <a:xfrm>
            <a:off x="899592" y="1569572"/>
            <a:ext cx="7344816" cy="4026160"/>
          </a:xfrm>
        </p:spPr>
        <p:txBody>
          <a:bodyPr>
            <a:normAutofit/>
          </a:bodyPr>
          <a:lstStyle/>
          <a:p>
            <a:pPr algn="l">
              <a:lnSpc>
                <a:spcPct val="150000"/>
              </a:lnSpc>
              <a:spcBef>
                <a:spcPts val="600"/>
              </a:spcBef>
            </a:pPr>
            <a:r>
              <a:rPr lang="fr-FR" sz="4000" dirty="0">
                <a:solidFill>
                  <a:schemeClr val="tx1"/>
                </a:solidFill>
              </a:rPr>
              <a:t>C’est une méthode d’écriture des documents qui les rend plus faciles à lire et à comprendre.</a:t>
            </a:r>
          </a:p>
        </p:txBody>
      </p:sp>
      <p:sp>
        <p:nvSpPr>
          <p:cNvPr id="3" name="ZoneTexte 2"/>
          <p:cNvSpPr txBox="1"/>
          <p:nvPr/>
        </p:nvSpPr>
        <p:spPr>
          <a:xfrm>
            <a:off x="8074478" y="5853792"/>
            <a:ext cx="449036" cy="369332"/>
          </a:xfrm>
          <a:prstGeom prst="rect">
            <a:avLst/>
          </a:prstGeom>
          <a:noFill/>
        </p:spPr>
        <p:txBody>
          <a:bodyPr wrap="square" rtlCol="0">
            <a:spAutoFit/>
          </a:bodyPr>
          <a:lstStyle/>
          <a:p>
            <a:r>
              <a:rPr lang="fr-FR" dirty="0"/>
              <a:t>38</a:t>
            </a:r>
          </a:p>
        </p:txBody>
      </p:sp>
    </p:spTree>
    <p:extLst>
      <p:ext uri="{BB962C8B-B14F-4D97-AF65-F5344CB8AC3E}">
        <p14:creationId xmlns:p14="http://schemas.microsoft.com/office/powerpoint/2010/main" val="2823376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2215275-FDB8-4CF5-B7AD-061949A71CAE}"/>
              </a:ext>
            </a:extLst>
          </p:cNvPr>
          <p:cNvSpPr>
            <a:spLocks noGrp="1"/>
          </p:cNvSpPr>
          <p:nvPr>
            <p:ph type="body" sz="half" idx="2"/>
          </p:nvPr>
        </p:nvSpPr>
        <p:spPr>
          <a:xfrm>
            <a:off x="899592" y="1052736"/>
            <a:ext cx="7344816" cy="1839551"/>
          </a:xfrm>
        </p:spPr>
        <p:txBody>
          <a:bodyPr>
            <a:normAutofit/>
          </a:bodyPr>
          <a:lstStyle/>
          <a:p>
            <a:pPr algn="l">
              <a:lnSpc>
                <a:spcPct val="150000"/>
              </a:lnSpc>
              <a:spcBef>
                <a:spcPts val="600"/>
              </a:spcBef>
            </a:pPr>
            <a:r>
              <a:rPr lang="fr-FR" sz="3600" dirty="0">
                <a:solidFill>
                  <a:schemeClr val="tx1"/>
                </a:solidFill>
              </a:rPr>
              <a:t>Il existe un logo qui permet d’identifier les documents en FALC.</a:t>
            </a:r>
          </a:p>
        </p:txBody>
      </p:sp>
      <p:pic>
        <p:nvPicPr>
          <p:cNvPr id="5" name="Image 4" descr="G:\FALC\logo FALC.jpg">
            <a:extLst>
              <a:ext uri="{FF2B5EF4-FFF2-40B4-BE49-F238E27FC236}">
                <a16:creationId xmlns:a16="http://schemas.microsoft.com/office/drawing/2014/main" id="{3063D5B2-2B9F-4707-A9B6-880993EE1C3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9792" y="3317275"/>
            <a:ext cx="2329579" cy="2338092"/>
          </a:xfrm>
          <a:prstGeom prst="rect">
            <a:avLst/>
          </a:prstGeom>
          <a:noFill/>
          <a:ln>
            <a:noFill/>
          </a:ln>
        </p:spPr>
      </p:pic>
      <p:sp>
        <p:nvSpPr>
          <p:cNvPr id="6" name="ZoneTexte 5"/>
          <p:cNvSpPr txBox="1"/>
          <p:nvPr/>
        </p:nvSpPr>
        <p:spPr>
          <a:xfrm>
            <a:off x="8074478" y="5853792"/>
            <a:ext cx="449036" cy="369332"/>
          </a:xfrm>
          <a:prstGeom prst="rect">
            <a:avLst/>
          </a:prstGeom>
          <a:noFill/>
        </p:spPr>
        <p:txBody>
          <a:bodyPr wrap="square" rtlCol="0">
            <a:spAutoFit/>
          </a:bodyPr>
          <a:lstStyle/>
          <a:p>
            <a:r>
              <a:rPr lang="fr-FR" dirty="0"/>
              <a:t>39</a:t>
            </a:r>
          </a:p>
        </p:txBody>
      </p:sp>
    </p:spTree>
    <p:extLst>
      <p:ext uri="{BB962C8B-B14F-4D97-AF65-F5344CB8AC3E}">
        <p14:creationId xmlns:p14="http://schemas.microsoft.com/office/powerpoint/2010/main" val="249044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E94ED9-3C01-455F-A918-AA86A6925A29}"/>
              </a:ext>
            </a:extLst>
          </p:cNvPr>
          <p:cNvSpPr/>
          <p:nvPr/>
        </p:nvSpPr>
        <p:spPr>
          <a:xfrm>
            <a:off x="1007604" y="1803039"/>
            <a:ext cx="7128792" cy="3046988"/>
          </a:xfrm>
          <a:prstGeom prst="rect">
            <a:avLst/>
          </a:prstGeom>
        </p:spPr>
        <p:txBody>
          <a:bodyPr wrap="square">
            <a:spAutoFit/>
          </a:bodyPr>
          <a:lstStyle/>
          <a:p>
            <a:pPr algn="ctr"/>
            <a:r>
              <a:rPr lang="fr-FR" sz="4800" dirty="0"/>
              <a:t>Les informations ou les idées qu’ils contiennent sont parfois difficiles à comprendre.</a:t>
            </a:r>
          </a:p>
        </p:txBody>
      </p:sp>
      <p:sp>
        <p:nvSpPr>
          <p:cNvPr id="3" name="ZoneTexte 2"/>
          <p:cNvSpPr txBox="1"/>
          <p:nvPr/>
        </p:nvSpPr>
        <p:spPr>
          <a:xfrm>
            <a:off x="8205108" y="5870121"/>
            <a:ext cx="326571" cy="369332"/>
          </a:xfrm>
          <a:prstGeom prst="rect">
            <a:avLst/>
          </a:prstGeom>
          <a:noFill/>
        </p:spPr>
        <p:txBody>
          <a:bodyPr wrap="square" rtlCol="0">
            <a:spAutoFit/>
          </a:bodyPr>
          <a:lstStyle/>
          <a:p>
            <a:r>
              <a:rPr lang="fr-FR" dirty="0"/>
              <a:t>4</a:t>
            </a:r>
          </a:p>
        </p:txBody>
      </p:sp>
    </p:spTree>
    <p:extLst>
      <p:ext uri="{BB962C8B-B14F-4D97-AF65-F5344CB8AC3E}">
        <p14:creationId xmlns:p14="http://schemas.microsoft.com/office/powerpoint/2010/main" val="33000331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2215275-FDB8-4CF5-B7AD-061949A71CAE}"/>
              </a:ext>
            </a:extLst>
          </p:cNvPr>
          <p:cNvSpPr>
            <a:spLocks noGrp="1"/>
          </p:cNvSpPr>
          <p:nvPr>
            <p:ph type="body" sz="half" idx="2"/>
          </p:nvPr>
        </p:nvSpPr>
        <p:spPr>
          <a:xfrm>
            <a:off x="899592" y="1052736"/>
            <a:ext cx="7344816" cy="4823129"/>
          </a:xfrm>
        </p:spPr>
        <p:txBody>
          <a:bodyPr>
            <a:normAutofit/>
          </a:bodyPr>
          <a:lstStyle/>
          <a:p>
            <a:pPr algn="l">
              <a:lnSpc>
                <a:spcPct val="150000"/>
              </a:lnSpc>
              <a:spcBef>
                <a:spcPts val="600"/>
              </a:spcBef>
            </a:pPr>
            <a:r>
              <a:rPr lang="fr-FR" sz="4000" dirty="0">
                <a:solidFill>
                  <a:schemeClr val="tx1"/>
                </a:solidFill>
              </a:rPr>
              <a:t>Les documents en FALC sont donc facilement reconnaissables </a:t>
            </a:r>
            <a:br>
              <a:rPr lang="fr-FR" sz="4000" dirty="0">
                <a:solidFill>
                  <a:schemeClr val="tx1"/>
                </a:solidFill>
              </a:rPr>
            </a:br>
            <a:r>
              <a:rPr lang="fr-FR" sz="4000" dirty="0">
                <a:solidFill>
                  <a:schemeClr val="tx1"/>
                </a:solidFill>
              </a:rPr>
              <a:t>grâce à ce logo. </a:t>
            </a:r>
          </a:p>
        </p:txBody>
      </p:sp>
      <p:sp>
        <p:nvSpPr>
          <p:cNvPr id="3" name="ZoneTexte 2"/>
          <p:cNvSpPr txBox="1"/>
          <p:nvPr/>
        </p:nvSpPr>
        <p:spPr>
          <a:xfrm>
            <a:off x="8074478" y="5853792"/>
            <a:ext cx="449036" cy="369332"/>
          </a:xfrm>
          <a:prstGeom prst="rect">
            <a:avLst/>
          </a:prstGeom>
          <a:noFill/>
        </p:spPr>
        <p:txBody>
          <a:bodyPr wrap="square" rtlCol="0">
            <a:spAutoFit/>
          </a:bodyPr>
          <a:lstStyle/>
          <a:p>
            <a:r>
              <a:rPr lang="fr-FR" dirty="0"/>
              <a:t>40</a:t>
            </a:r>
          </a:p>
        </p:txBody>
      </p:sp>
    </p:spTree>
    <p:extLst>
      <p:ext uri="{BB962C8B-B14F-4D97-AF65-F5344CB8AC3E}">
        <p14:creationId xmlns:p14="http://schemas.microsoft.com/office/powerpoint/2010/main" val="38527488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2215275-FDB8-4CF5-B7AD-061949A71CAE}"/>
              </a:ext>
            </a:extLst>
          </p:cNvPr>
          <p:cNvSpPr>
            <a:spLocks noGrp="1"/>
          </p:cNvSpPr>
          <p:nvPr>
            <p:ph type="body" sz="half" idx="2"/>
          </p:nvPr>
        </p:nvSpPr>
        <p:spPr>
          <a:xfrm>
            <a:off x="899592" y="1052736"/>
            <a:ext cx="7344816" cy="4823129"/>
          </a:xfrm>
        </p:spPr>
        <p:txBody>
          <a:bodyPr>
            <a:normAutofit/>
          </a:bodyPr>
          <a:lstStyle/>
          <a:p>
            <a:pPr algn="l">
              <a:lnSpc>
                <a:spcPct val="150000"/>
              </a:lnSpc>
              <a:spcBef>
                <a:spcPts val="600"/>
              </a:spcBef>
            </a:pPr>
            <a:r>
              <a:rPr lang="fr-FR" sz="4000" dirty="0">
                <a:solidFill>
                  <a:schemeClr val="tx1"/>
                </a:solidFill>
              </a:rPr>
              <a:t>La méthode du FALC répond à des règles précises.</a:t>
            </a:r>
          </a:p>
          <a:p>
            <a:pPr algn="l">
              <a:lnSpc>
                <a:spcPct val="150000"/>
              </a:lnSpc>
              <a:spcBef>
                <a:spcPts val="600"/>
              </a:spcBef>
            </a:pPr>
            <a:r>
              <a:rPr lang="fr-FR" sz="4000" dirty="0">
                <a:solidFill>
                  <a:schemeClr val="tx1"/>
                </a:solidFill>
              </a:rPr>
              <a:t>Vous aurez davantage de détails sur le FALC un peu plus tard dans une vidéo.</a:t>
            </a:r>
          </a:p>
        </p:txBody>
      </p:sp>
      <p:sp>
        <p:nvSpPr>
          <p:cNvPr id="3" name="ZoneTexte 2"/>
          <p:cNvSpPr txBox="1"/>
          <p:nvPr/>
        </p:nvSpPr>
        <p:spPr>
          <a:xfrm>
            <a:off x="8074478" y="5853792"/>
            <a:ext cx="449036" cy="369332"/>
          </a:xfrm>
          <a:prstGeom prst="rect">
            <a:avLst/>
          </a:prstGeom>
          <a:noFill/>
        </p:spPr>
        <p:txBody>
          <a:bodyPr wrap="square" rtlCol="0">
            <a:spAutoFit/>
          </a:bodyPr>
          <a:lstStyle/>
          <a:p>
            <a:r>
              <a:rPr lang="fr-FR" dirty="0"/>
              <a:t>41</a:t>
            </a:r>
          </a:p>
        </p:txBody>
      </p:sp>
    </p:spTree>
    <p:extLst>
      <p:ext uri="{BB962C8B-B14F-4D97-AF65-F5344CB8AC3E}">
        <p14:creationId xmlns:p14="http://schemas.microsoft.com/office/powerpoint/2010/main" val="5592212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2215275-FDB8-4CF5-B7AD-061949A71CAE}"/>
              </a:ext>
            </a:extLst>
          </p:cNvPr>
          <p:cNvSpPr>
            <a:spLocks noGrp="1"/>
          </p:cNvSpPr>
          <p:nvPr>
            <p:ph type="body" sz="half" idx="2"/>
          </p:nvPr>
        </p:nvSpPr>
        <p:spPr>
          <a:xfrm>
            <a:off x="899592" y="1052736"/>
            <a:ext cx="7344816" cy="4823129"/>
          </a:xfrm>
        </p:spPr>
        <p:txBody>
          <a:bodyPr>
            <a:normAutofit/>
          </a:bodyPr>
          <a:lstStyle/>
          <a:p>
            <a:pPr algn="l">
              <a:lnSpc>
                <a:spcPct val="150000"/>
              </a:lnSpc>
              <a:spcBef>
                <a:spcPts val="600"/>
              </a:spcBef>
            </a:pPr>
            <a:r>
              <a:rPr lang="fr-FR" sz="4000" dirty="0">
                <a:solidFill>
                  <a:schemeClr val="tx1"/>
                </a:solidFill>
              </a:rPr>
              <a:t>Pour le moment, voici ce que devient le texte que vous avez lu lorsqu’il est transcrit en FALC.</a:t>
            </a:r>
          </a:p>
        </p:txBody>
      </p:sp>
      <p:sp>
        <p:nvSpPr>
          <p:cNvPr id="3" name="ZoneTexte 2"/>
          <p:cNvSpPr txBox="1"/>
          <p:nvPr/>
        </p:nvSpPr>
        <p:spPr>
          <a:xfrm>
            <a:off x="8074478" y="5853792"/>
            <a:ext cx="449036" cy="369332"/>
          </a:xfrm>
          <a:prstGeom prst="rect">
            <a:avLst/>
          </a:prstGeom>
          <a:noFill/>
        </p:spPr>
        <p:txBody>
          <a:bodyPr wrap="square" rtlCol="0">
            <a:spAutoFit/>
          </a:bodyPr>
          <a:lstStyle/>
          <a:p>
            <a:r>
              <a:rPr lang="fr-FR" dirty="0"/>
              <a:t>42</a:t>
            </a:r>
          </a:p>
        </p:txBody>
      </p:sp>
    </p:spTree>
    <p:extLst>
      <p:ext uri="{BB962C8B-B14F-4D97-AF65-F5344CB8AC3E}">
        <p14:creationId xmlns:p14="http://schemas.microsoft.com/office/powerpoint/2010/main" val="33589063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328"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4140"/>
          <a:stretch/>
        </p:blipFill>
        <p:spPr bwMode="auto">
          <a:xfrm>
            <a:off x="747032" y="687207"/>
            <a:ext cx="7727497" cy="12341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8474529" y="6223124"/>
            <a:ext cx="449036" cy="369332"/>
          </a:xfrm>
          <a:prstGeom prst="rect">
            <a:avLst/>
          </a:prstGeom>
          <a:noFill/>
        </p:spPr>
        <p:txBody>
          <a:bodyPr wrap="square" rtlCol="0">
            <a:spAutoFit/>
          </a:bodyPr>
          <a:lstStyle/>
          <a:p>
            <a:r>
              <a:rPr lang="fr-FR" dirty="0"/>
              <a:t>43</a:t>
            </a:r>
          </a:p>
        </p:txBody>
      </p:sp>
    </p:spTree>
    <p:extLst>
      <p:ext uri="{BB962C8B-B14F-4D97-AF65-F5344CB8AC3E}">
        <p14:creationId xmlns:p14="http://schemas.microsoft.com/office/powerpoint/2010/main" val="218170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30000" fill="hold"/>
                                        <p:tgtEl>
                                          <p:spTgt spid="1026"/>
                                        </p:tgtEl>
                                        <p:attrNameLst>
                                          <p:attrName>ppt_x</p:attrName>
                                        </p:attrNameLst>
                                      </p:cBhvr>
                                      <p:tavLst>
                                        <p:tav tm="0">
                                          <p:val>
                                            <p:strVal val="#ppt_x"/>
                                          </p:val>
                                        </p:tav>
                                        <p:tav tm="100000">
                                          <p:val>
                                            <p:strVal val="#ppt_x"/>
                                          </p:val>
                                        </p:tav>
                                      </p:tavLst>
                                    </p:anim>
                                    <p:anim calcmode="lin" valueType="num">
                                      <p:cBhvr additive="base">
                                        <p:cTn id="8" dur="300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30000"/>
                            </p:stCondLst>
                            <p:childTnLst>
                              <p:par>
                                <p:cTn id="10" presetID="2" presetClass="exit" presetSubtype="1" fill="hold" nodeType="afterEffect">
                                  <p:stCondLst>
                                    <p:cond delay="0"/>
                                  </p:stCondLst>
                                  <p:childTnLst>
                                    <p:anim calcmode="lin" valueType="num">
                                      <p:cBhvr additive="base">
                                        <p:cTn id="11" dur="55000"/>
                                        <p:tgtEl>
                                          <p:spTgt spid="1026"/>
                                        </p:tgtEl>
                                        <p:attrNameLst>
                                          <p:attrName>ppt_x</p:attrName>
                                        </p:attrNameLst>
                                      </p:cBhvr>
                                      <p:tavLst>
                                        <p:tav tm="0">
                                          <p:val>
                                            <p:strVal val="ppt_x"/>
                                          </p:val>
                                        </p:tav>
                                        <p:tav tm="100000">
                                          <p:val>
                                            <p:strVal val="ppt_x"/>
                                          </p:val>
                                        </p:tav>
                                      </p:tavLst>
                                    </p:anim>
                                    <p:anim calcmode="lin" valueType="num">
                                      <p:cBhvr additive="base">
                                        <p:cTn id="12" dur="55000"/>
                                        <p:tgtEl>
                                          <p:spTgt spid="1026"/>
                                        </p:tgtEl>
                                        <p:attrNameLst>
                                          <p:attrName>ppt_y</p:attrName>
                                        </p:attrNameLst>
                                      </p:cBhvr>
                                      <p:tavLst>
                                        <p:tav tm="0">
                                          <p:val>
                                            <p:strVal val="ppt_y"/>
                                          </p:val>
                                        </p:tav>
                                        <p:tav tm="100000">
                                          <p:val>
                                            <p:strVal val="0-ppt_h/2"/>
                                          </p:val>
                                        </p:tav>
                                      </p:tavLst>
                                    </p:anim>
                                    <p:set>
                                      <p:cBhvr>
                                        <p:cTn id="13" dur="1" fill="hold">
                                          <p:stCondLst>
                                            <p:cond delay="54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00" y="123449"/>
            <a:ext cx="9000000" cy="1417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8523514" y="5959928"/>
            <a:ext cx="449036" cy="369332"/>
          </a:xfrm>
          <a:prstGeom prst="rect">
            <a:avLst/>
          </a:prstGeom>
          <a:noFill/>
        </p:spPr>
        <p:txBody>
          <a:bodyPr wrap="square" rtlCol="0">
            <a:spAutoFit/>
          </a:bodyPr>
          <a:lstStyle/>
          <a:p>
            <a:r>
              <a:rPr lang="fr-FR" dirty="0"/>
              <a:t>44</a:t>
            </a:r>
          </a:p>
        </p:txBody>
      </p:sp>
    </p:spTree>
    <p:extLst>
      <p:ext uri="{BB962C8B-B14F-4D97-AF65-F5344CB8AC3E}">
        <p14:creationId xmlns:p14="http://schemas.microsoft.com/office/powerpoint/2010/main" val="209276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30000" fill="hold"/>
                                        <p:tgtEl>
                                          <p:spTgt spid="3074"/>
                                        </p:tgtEl>
                                        <p:attrNameLst>
                                          <p:attrName>ppt_x</p:attrName>
                                        </p:attrNameLst>
                                      </p:cBhvr>
                                      <p:tavLst>
                                        <p:tav tm="0">
                                          <p:val>
                                            <p:strVal val="#ppt_x"/>
                                          </p:val>
                                        </p:tav>
                                        <p:tav tm="100000">
                                          <p:val>
                                            <p:strVal val="#ppt_x"/>
                                          </p:val>
                                        </p:tav>
                                      </p:tavLst>
                                    </p:anim>
                                    <p:anim calcmode="lin" valueType="num">
                                      <p:cBhvr additive="base">
                                        <p:cTn id="8" dur="30000" fill="hold"/>
                                        <p:tgtEl>
                                          <p:spTgt spid="3074"/>
                                        </p:tgtEl>
                                        <p:attrNameLst>
                                          <p:attrName>ppt_y</p:attrName>
                                        </p:attrNameLst>
                                      </p:cBhvr>
                                      <p:tavLst>
                                        <p:tav tm="0">
                                          <p:val>
                                            <p:strVal val="1+#ppt_h/2"/>
                                          </p:val>
                                        </p:tav>
                                        <p:tav tm="100000">
                                          <p:val>
                                            <p:strVal val="#ppt_y"/>
                                          </p:val>
                                        </p:tav>
                                      </p:tavLst>
                                    </p:anim>
                                  </p:childTnLst>
                                </p:cTn>
                              </p:par>
                            </p:childTnLst>
                          </p:cTn>
                        </p:par>
                        <p:par>
                          <p:cTn id="9" fill="hold">
                            <p:stCondLst>
                              <p:cond delay="30000"/>
                            </p:stCondLst>
                            <p:childTnLst>
                              <p:par>
                                <p:cTn id="10" presetID="2" presetClass="exit" presetSubtype="1" fill="hold" nodeType="afterEffect">
                                  <p:stCondLst>
                                    <p:cond delay="0"/>
                                  </p:stCondLst>
                                  <p:childTnLst>
                                    <p:anim calcmode="lin" valueType="num">
                                      <p:cBhvr additive="base">
                                        <p:cTn id="11" dur="55000"/>
                                        <p:tgtEl>
                                          <p:spTgt spid="3074"/>
                                        </p:tgtEl>
                                        <p:attrNameLst>
                                          <p:attrName>ppt_x</p:attrName>
                                        </p:attrNameLst>
                                      </p:cBhvr>
                                      <p:tavLst>
                                        <p:tav tm="0">
                                          <p:val>
                                            <p:strVal val="ppt_x"/>
                                          </p:val>
                                        </p:tav>
                                        <p:tav tm="100000">
                                          <p:val>
                                            <p:strVal val="ppt_x"/>
                                          </p:val>
                                        </p:tav>
                                      </p:tavLst>
                                    </p:anim>
                                    <p:anim calcmode="lin" valueType="num">
                                      <p:cBhvr additive="base">
                                        <p:cTn id="12" dur="55000"/>
                                        <p:tgtEl>
                                          <p:spTgt spid="3074"/>
                                        </p:tgtEl>
                                        <p:attrNameLst>
                                          <p:attrName>ppt_y</p:attrName>
                                        </p:attrNameLst>
                                      </p:cBhvr>
                                      <p:tavLst>
                                        <p:tav tm="0">
                                          <p:val>
                                            <p:strVal val="ppt_y"/>
                                          </p:val>
                                        </p:tav>
                                        <p:tav tm="100000">
                                          <p:val>
                                            <p:strVal val="0-ppt_h/2"/>
                                          </p:val>
                                        </p:tav>
                                      </p:tavLst>
                                    </p:anim>
                                    <p:set>
                                      <p:cBhvr>
                                        <p:cTn id="13" dur="1" fill="hold">
                                          <p:stCondLst>
                                            <p:cond delay="549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819807" y="832757"/>
            <a:ext cx="7479189" cy="5043108"/>
          </a:xfrm>
        </p:spPr>
        <p:txBody>
          <a:bodyPr/>
          <a:lstStyle/>
          <a:p>
            <a:endParaRPr lang="fr-FR" dirty="0"/>
          </a:p>
          <a:p>
            <a:endParaRPr lang="fr-FR" dirty="0"/>
          </a:p>
          <a:p>
            <a:r>
              <a:rPr lang="fr-FR" sz="3200" dirty="0"/>
              <a:t>À présent que pensez-vous de ce texte ?</a:t>
            </a:r>
          </a:p>
          <a:p>
            <a:endParaRPr lang="fr-FR" sz="3200" dirty="0"/>
          </a:p>
          <a:p>
            <a:r>
              <a:rPr lang="fr-FR" sz="3200" dirty="0"/>
              <a:t>Avez-vous remarqué les mots plus simples ?</a:t>
            </a:r>
          </a:p>
          <a:p>
            <a:endParaRPr lang="fr-FR" sz="3200" dirty="0"/>
          </a:p>
          <a:p>
            <a:r>
              <a:rPr lang="fr-FR" sz="3200" dirty="0"/>
              <a:t>Les phrases plus courtes ?</a:t>
            </a:r>
          </a:p>
          <a:p>
            <a:endParaRPr lang="fr-FR" sz="2400" dirty="0"/>
          </a:p>
          <a:p>
            <a:endParaRPr lang="fr-FR" sz="2400" dirty="0"/>
          </a:p>
        </p:txBody>
      </p:sp>
      <p:sp>
        <p:nvSpPr>
          <p:cNvPr id="3" name="ZoneTexte 2"/>
          <p:cNvSpPr txBox="1"/>
          <p:nvPr/>
        </p:nvSpPr>
        <p:spPr>
          <a:xfrm>
            <a:off x="8074478" y="5853792"/>
            <a:ext cx="449036" cy="369332"/>
          </a:xfrm>
          <a:prstGeom prst="rect">
            <a:avLst/>
          </a:prstGeom>
          <a:noFill/>
        </p:spPr>
        <p:txBody>
          <a:bodyPr wrap="square" rtlCol="0">
            <a:spAutoFit/>
          </a:bodyPr>
          <a:lstStyle/>
          <a:p>
            <a:r>
              <a:rPr lang="fr-FR" dirty="0"/>
              <a:t>45</a:t>
            </a:r>
          </a:p>
        </p:txBody>
      </p:sp>
    </p:spTree>
    <p:extLst>
      <p:ext uri="{BB962C8B-B14F-4D97-AF65-F5344CB8AC3E}">
        <p14:creationId xmlns:p14="http://schemas.microsoft.com/office/powerpoint/2010/main" val="3238525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76866" y="832757"/>
            <a:ext cx="6798734" cy="5043108"/>
          </a:xfrm>
        </p:spPr>
        <p:txBody>
          <a:bodyPr>
            <a:normAutofit fontScale="92500" lnSpcReduction="10000"/>
          </a:bodyPr>
          <a:lstStyle/>
          <a:p>
            <a:endParaRPr lang="fr-FR" dirty="0"/>
          </a:p>
          <a:p>
            <a:endParaRPr lang="fr-FR" dirty="0"/>
          </a:p>
          <a:p>
            <a:pPr>
              <a:lnSpc>
                <a:spcPct val="110000"/>
              </a:lnSpc>
              <a:spcBef>
                <a:spcPts val="600"/>
              </a:spcBef>
            </a:pPr>
            <a:r>
              <a:rPr lang="fr-FR" sz="3200" dirty="0"/>
              <a:t>Voilà vous avez fait la découverte du FALC,</a:t>
            </a:r>
            <a:br>
              <a:rPr lang="fr-FR" sz="3200" dirty="0"/>
            </a:br>
            <a:r>
              <a:rPr lang="fr-FR" sz="3200" dirty="0"/>
              <a:t> du Facile à Lire et à Comprendre.</a:t>
            </a:r>
          </a:p>
          <a:p>
            <a:endParaRPr lang="fr-FR" sz="3200" dirty="0"/>
          </a:p>
          <a:p>
            <a:pPr>
              <a:lnSpc>
                <a:spcPct val="120000"/>
              </a:lnSpc>
              <a:spcBef>
                <a:spcPts val="600"/>
              </a:spcBef>
            </a:pPr>
            <a:r>
              <a:rPr lang="fr-FR" sz="3200" dirty="0"/>
              <a:t>Grâce à une mise en situation, </a:t>
            </a:r>
            <a:br>
              <a:rPr lang="fr-FR" sz="3200" dirty="0"/>
            </a:br>
            <a:r>
              <a:rPr lang="fr-FR" sz="3200" dirty="0"/>
              <a:t>vous avez expérimenté les difficultés rencontrées par certaines personnes pour lire et comprendre les informations contenues dans un document.</a:t>
            </a:r>
          </a:p>
          <a:p>
            <a:endParaRPr lang="fr-FR" sz="2400" dirty="0"/>
          </a:p>
        </p:txBody>
      </p:sp>
      <p:sp>
        <p:nvSpPr>
          <p:cNvPr id="3" name="ZoneTexte 2"/>
          <p:cNvSpPr txBox="1"/>
          <p:nvPr/>
        </p:nvSpPr>
        <p:spPr>
          <a:xfrm>
            <a:off x="8074478" y="5853792"/>
            <a:ext cx="449036" cy="369332"/>
          </a:xfrm>
          <a:prstGeom prst="rect">
            <a:avLst/>
          </a:prstGeom>
          <a:noFill/>
        </p:spPr>
        <p:txBody>
          <a:bodyPr wrap="square" rtlCol="0">
            <a:spAutoFit/>
          </a:bodyPr>
          <a:lstStyle/>
          <a:p>
            <a:r>
              <a:rPr lang="fr-FR" dirty="0"/>
              <a:t>46</a:t>
            </a:r>
          </a:p>
        </p:txBody>
      </p:sp>
    </p:spTree>
    <p:extLst>
      <p:ext uri="{BB962C8B-B14F-4D97-AF65-F5344CB8AC3E}">
        <p14:creationId xmlns:p14="http://schemas.microsoft.com/office/powerpoint/2010/main" val="25488703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76866" y="606287"/>
            <a:ext cx="6798734" cy="5269578"/>
          </a:xfrm>
        </p:spPr>
        <p:txBody>
          <a:bodyPr>
            <a:normAutofit/>
          </a:bodyPr>
          <a:lstStyle/>
          <a:p>
            <a:r>
              <a:rPr lang="fr-FR" sz="3200" dirty="0"/>
              <a:t>Merci d’avoir réalisé cet exercice.</a:t>
            </a:r>
          </a:p>
          <a:p>
            <a:r>
              <a:rPr lang="fr-FR" sz="3200" dirty="0"/>
              <a:t>Merci pour l’intérêt que vous avez accordé à cette découverte.</a:t>
            </a:r>
          </a:p>
          <a:p>
            <a:endParaRPr lang="fr-FR" sz="100" dirty="0"/>
          </a:p>
          <a:p>
            <a:r>
              <a:rPr lang="fr-FR" sz="3200" dirty="0"/>
              <a:t>Si cette méthode vous intéresse, n’hésitez pas à contacter les experts de l’atelier FALC de l’ESAT aux Trois Relais de Saverne.</a:t>
            </a:r>
          </a:p>
          <a:p>
            <a:endParaRPr lang="fr-FR" sz="2400" dirty="0"/>
          </a:p>
        </p:txBody>
      </p:sp>
      <p:sp>
        <p:nvSpPr>
          <p:cNvPr id="3" name="ZoneTexte 2"/>
          <p:cNvSpPr txBox="1"/>
          <p:nvPr/>
        </p:nvSpPr>
        <p:spPr>
          <a:xfrm>
            <a:off x="8074478" y="5853792"/>
            <a:ext cx="449036" cy="369332"/>
          </a:xfrm>
          <a:prstGeom prst="rect">
            <a:avLst/>
          </a:prstGeom>
          <a:noFill/>
        </p:spPr>
        <p:txBody>
          <a:bodyPr wrap="square" rtlCol="0">
            <a:spAutoFit/>
          </a:bodyPr>
          <a:lstStyle/>
          <a:p>
            <a:r>
              <a:rPr lang="fr-FR" dirty="0"/>
              <a:t>47</a:t>
            </a:r>
          </a:p>
        </p:txBody>
      </p:sp>
      <p:pic>
        <p:nvPicPr>
          <p:cNvPr id="5" name="Image 4">
            <a:extLst>
              <a:ext uri="{FF2B5EF4-FFF2-40B4-BE49-F238E27FC236}">
                <a16:creationId xmlns:a16="http://schemas.microsoft.com/office/drawing/2014/main" id="{2BF76F1E-A74F-4F8C-8DCF-2AFBFB3DA0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79698" y="4681579"/>
            <a:ext cx="2808467" cy="1172213"/>
          </a:xfrm>
          <a:prstGeom prst="rect">
            <a:avLst/>
          </a:prstGeom>
          <a:noFill/>
        </p:spPr>
      </p:pic>
      <p:sp>
        <p:nvSpPr>
          <p:cNvPr id="6" name="ZoneTexte 5">
            <a:extLst>
              <a:ext uri="{FF2B5EF4-FFF2-40B4-BE49-F238E27FC236}">
                <a16:creationId xmlns:a16="http://schemas.microsoft.com/office/drawing/2014/main" id="{E164A8CD-0FFB-4F0E-8D58-A1A633C9B744}"/>
              </a:ext>
            </a:extLst>
          </p:cNvPr>
          <p:cNvSpPr txBox="1"/>
          <p:nvPr/>
        </p:nvSpPr>
        <p:spPr>
          <a:xfrm>
            <a:off x="405522" y="4499575"/>
            <a:ext cx="3818763" cy="1538883"/>
          </a:xfrm>
          <a:prstGeom prst="rect">
            <a:avLst/>
          </a:prstGeom>
          <a:noFill/>
        </p:spPr>
        <p:txBody>
          <a:bodyPr wrap="square" rtlCol="0">
            <a:spAutoFit/>
          </a:bodyPr>
          <a:lstStyle/>
          <a:p>
            <a:pPr algn="ctr"/>
            <a:r>
              <a:rPr lang="fr-FR" sz="2000" b="1" i="1" dirty="0">
                <a:solidFill>
                  <a:srgbClr val="70247E"/>
                </a:solidFill>
              </a:rPr>
              <a:t>ESAT Aux Trois Relais</a:t>
            </a:r>
          </a:p>
          <a:p>
            <a:pPr algn="ctr"/>
            <a:r>
              <a:rPr lang="fr-FR" sz="2000" b="1" i="1" dirty="0">
                <a:solidFill>
                  <a:srgbClr val="70247E"/>
                </a:solidFill>
              </a:rPr>
              <a:t>41 rue de la Vedette</a:t>
            </a:r>
          </a:p>
          <a:p>
            <a:pPr algn="ctr"/>
            <a:r>
              <a:rPr lang="fr-FR" sz="2000" b="1" i="1" dirty="0">
                <a:solidFill>
                  <a:srgbClr val="70247E"/>
                </a:solidFill>
              </a:rPr>
              <a:t>67700 SAVERNE</a:t>
            </a:r>
          </a:p>
          <a:p>
            <a:pPr algn="ctr"/>
            <a:r>
              <a:rPr lang="fr-FR" sz="1600" b="1" i="1" dirty="0">
                <a:solidFill>
                  <a:srgbClr val="70247E"/>
                </a:solidFill>
              </a:rPr>
              <a:t>03.88.02.19.19 </a:t>
            </a:r>
          </a:p>
          <a:p>
            <a:pPr algn="ctr"/>
            <a:r>
              <a:rPr lang="fr-FR" b="1" i="1" dirty="0">
                <a:solidFill>
                  <a:srgbClr val="70247E"/>
                </a:solidFill>
              </a:rPr>
              <a:t>Falc.esatsaverne@apedi-alsace.fr</a:t>
            </a:r>
          </a:p>
        </p:txBody>
      </p:sp>
    </p:spTree>
    <p:extLst>
      <p:ext uri="{BB962C8B-B14F-4D97-AF65-F5344CB8AC3E}">
        <p14:creationId xmlns:p14="http://schemas.microsoft.com/office/powerpoint/2010/main" val="19882884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76866" y="832757"/>
            <a:ext cx="6798734" cy="5043108"/>
          </a:xfrm>
        </p:spPr>
        <p:txBody>
          <a:bodyPr>
            <a:normAutofit fontScale="85000" lnSpcReduction="20000"/>
          </a:bodyPr>
          <a:lstStyle/>
          <a:p>
            <a:endParaRPr lang="fr-FR" dirty="0"/>
          </a:p>
          <a:p>
            <a:pPr>
              <a:lnSpc>
                <a:spcPct val="150000"/>
              </a:lnSpc>
            </a:pPr>
            <a:r>
              <a:rPr lang="fr-FR" sz="3200" dirty="0"/>
              <a:t>À présent, vous allez regarder une vidéo qui vous en dira davantage sur la méthode du</a:t>
            </a:r>
            <a:br>
              <a:rPr lang="fr-FR" sz="3200" dirty="0"/>
            </a:br>
            <a:r>
              <a:rPr lang="fr-FR" sz="3200" dirty="0"/>
              <a:t>FALC :</a:t>
            </a:r>
          </a:p>
          <a:p>
            <a:pPr>
              <a:lnSpc>
                <a:spcPct val="150000"/>
              </a:lnSpc>
            </a:pPr>
            <a:r>
              <a:rPr lang="fr-FR" sz="3200" dirty="0"/>
              <a:t>D’où vient le FALC ? </a:t>
            </a:r>
          </a:p>
          <a:p>
            <a:pPr>
              <a:lnSpc>
                <a:spcPct val="150000"/>
              </a:lnSpc>
            </a:pPr>
            <a:r>
              <a:rPr lang="fr-FR" sz="3200" dirty="0"/>
              <a:t>Pourquoi ?</a:t>
            </a:r>
          </a:p>
          <a:p>
            <a:pPr>
              <a:lnSpc>
                <a:spcPct val="150000"/>
              </a:lnSpc>
            </a:pPr>
            <a:r>
              <a:rPr lang="fr-FR" sz="3200" dirty="0"/>
              <a:t>Pour qui ?</a:t>
            </a:r>
          </a:p>
          <a:p>
            <a:pPr>
              <a:lnSpc>
                <a:spcPct val="150000"/>
              </a:lnSpc>
            </a:pPr>
            <a:r>
              <a:rPr lang="fr-FR" sz="3200" dirty="0"/>
              <a:t>Avec qui ?</a:t>
            </a:r>
          </a:p>
          <a:p>
            <a:endParaRPr lang="fr-FR" sz="2400" dirty="0"/>
          </a:p>
        </p:txBody>
      </p:sp>
      <p:sp>
        <p:nvSpPr>
          <p:cNvPr id="3" name="ZoneTexte 2"/>
          <p:cNvSpPr txBox="1"/>
          <p:nvPr/>
        </p:nvSpPr>
        <p:spPr>
          <a:xfrm>
            <a:off x="8074478" y="5853792"/>
            <a:ext cx="449036" cy="369332"/>
          </a:xfrm>
          <a:prstGeom prst="rect">
            <a:avLst/>
          </a:prstGeom>
          <a:noFill/>
        </p:spPr>
        <p:txBody>
          <a:bodyPr wrap="square" rtlCol="0">
            <a:spAutoFit/>
          </a:bodyPr>
          <a:lstStyle/>
          <a:p>
            <a:r>
              <a:rPr lang="fr-FR" dirty="0"/>
              <a:t>48</a:t>
            </a:r>
          </a:p>
        </p:txBody>
      </p:sp>
    </p:spTree>
    <p:extLst>
      <p:ext uri="{BB962C8B-B14F-4D97-AF65-F5344CB8AC3E}">
        <p14:creationId xmlns:p14="http://schemas.microsoft.com/office/powerpoint/2010/main" val="38667904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962025" y="832757"/>
            <a:ext cx="7210425" cy="5043108"/>
          </a:xfrm>
        </p:spPr>
        <p:txBody>
          <a:bodyPr>
            <a:normAutofit fontScale="85000" lnSpcReduction="20000"/>
          </a:bodyPr>
          <a:lstStyle/>
          <a:p>
            <a:pPr>
              <a:lnSpc>
                <a:spcPct val="120000"/>
              </a:lnSpc>
            </a:pPr>
            <a:r>
              <a:rPr lang="fr-FR" sz="2400" u="sng" dirty="0">
                <a:solidFill>
                  <a:schemeClr val="tx1"/>
                </a:solidFill>
              </a:rPr>
              <a:t>Crédits pictographiques </a:t>
            </a:r>
            <a:r>
              <a:rPr lang="fr-FR" sz="2400" dirty="0">
                <a:solidFill>
                  <a:schemeClr val="tx1"/>
                </a:solidFill>
              </a:rPr>
              <a:t>: Les symboles pictographiques utilisés sont la propriété du Gouvernement d'Aragon et ont été créés par Sergio </a:t>
            </a:r>
            <a:r>
              <a:rPr lang="fr-FR" sz="2400" dirty="0" err="1">
                <a:solidFill>
                  <a:schemeClr val="tx1"/>
                </a:solidFill>
              </a:rPr>
              <a:t>Palao</a:t>
            </a:r>
            <a:r>
              <a:rPr lang="fr-FR" sz="2400" dirty="0">
                <a:solidFill>
                  <a:schemeClr val="tx1"/>
                </a:solidFill>
              </a:rPr>
              <a:t> pour ARASAAC (http://www.arasaac.org), qui les distribue sous Licence Creative Commons BY-NC-SA.</a:t>
            </a:r>
          </a:p>
          <a:p>
            <a:pPr>
              <a:lnSpc>
                <a:spcPct val="120000"/>
              </a:lnSpc>
            </a:pPr>
            <a:endParaRPr lang="fr-FR" sz="2400" dirty="0"/>
          </a:p>
          <a:p>
            <a:pPr>
              <a:lnSpc>
                <a:spcPct val="120000"/>
              </a:lnSpc>
            </a:pPr>
            <a:r>
              <a:rPr lang="fr-FR" sz="2400" dirty="0"/>
              <a:t>Ce diaporama est une création de:</a:t>
            </a:r>
          </a:p>
          <a:p>
            <a:pPr>
              <a:lnSpc>
                <a:spcPct val="120000"/>
              </a:lnSpc>
            </a:pPr>
            <a:r>
              <a:rPr lang="fr-FR" sz="2400" dirty="0"/>
              <a:t> Françoise </a:t>
            </a:r>
            <a:r>
              <a:rPr lang="fr-FR" sz="2400" dirty="0" err="1"/>
              <a:t>Huyard-Voelker</a:t>
            </a:r>
            <a:r>
              <a:rPr lang="fr-FR" sz="2400" dirty="0"/>
              <a:t> , éducatrice technique spécialisée à l’ESAT aux Trois Relais de Saverne.</a:t>
            </a:r>
          </a:p>
          <a:p>
            <a:pPr>
              <a:lnSpc>
                <a:spcPct val="120000"/>
              </a:lnSpc>
            </a:pPr>
            <a:endParaRPr lang="fr-FR" sz="2600" dirty="0">
              <a:solidFill>
                <a:schemeClr val="tx1"/>
              </a:solidFill>
            </a:endParaRPr>
          </a:p>
          <a:p>
            <a:pPr>
              <a:lnSpc>
                <a:spcPct val="120000"/>
              </a:lnSpc>
            </a:pPr>
            <a:r>
              <a:rPr lang="fr-FR" sz="2400" dirty="0">
                <a:solidFill>
                  <a:schemeClr val="tx1"/>
                </a:solidFill>
              </a:rPr>
              <a:t>Ce diaporama et son contenu sont la propriété de l’ESAT aux Trois Relais de Saverne – </a:t>
            </a:r>
            <a:r>
              <a:rPr lang="fr-FR" sz="2400" dirty="0" err="1">
                <a:solidFill>
                  <a:schemeClr val="tx1"/>
                </a:solidFill>
              </a:rPr>
              <a:t>Apedi</a:t>
            </a:r>
            <a:r>
              <a:rPr lang="fr-FR" sz="2400" dirty="0">
                <a:solidFill>
                  <a:schemeClr val="tx1"/>
                </a:solidFill>
              </a:rPr>
              <a:t> Alsace.</a:t>
            </a:r>
          </a:p>
          <a:p>
            <a:pPr>
              <a:lnSpc>
                <a:spcPct val="120000"/>
              </a:lnSpc>
            </a:pPr>
            <a:r>
              <a:rPr lang="fr-FR" sz="2400" dirty="0">
                <a:solidFill>
                  <a:schemeClr val="tx1"/>
                </a:solidFill>
              </a:rPr>
              <a:t>Utilisation peut en être faite après accord de l’ESAT aux Trois Relais de Saverne – </a:t>
            </a:r>
            <a:r>
              <a:rPr lang="fr-FR" sz="2400" dirty="0" err="1">
                <a:solidFill>
                  <a:schemeClr val="tx1"/>
                </a:solidFill>
              </a:rPr>
              <a:t>Apedi</a:t>
            </a:r>
            <a:r>
              <a:rPr lang="fr-FR" sz="2400" dirty="0">
                <a:solidFill>
                  <a:schemeClr val="tx1"/>
                </a:solidFill>
              </a:rPr>
              <a:t> Alsace.</a:t>
            </a:r>
          </a:p>
          <a:p>
            <a:endParaRPr lang="fr-FR" dirty="0"/>
          </a:p>
        </p:txBody>
      </p:sp>
      <p:sp>
        <p:nvSpPr>
          <p:cNvPr id="3" name="ZoneTexte 2"/>
          <p:cNvSpPr txBox="1"/>
          <p:nvPr/>
        </p:nvSpPr>
        <p:spPr>
          <a:xfrm>
            <a:off x="8074478" y="5853792"/>
            <a:ext cx="449036" cy="369332"/>
          </a:xfrm>
          <a:prstGeom prst="rect">
            <a:avLst/>
          </a:prstGeom>
          <a:noFill/>
        </p:spPr>
        <p:txBody>
          <a:bodyPr wrap="square" rtlCol="0">
            <a:spAutoFit/>
          </a:bodyPr>
          <a:lstStyle/>
          <a:p>
            <a:r>
              <a:rPr lang="fr-FR" dirty="0"/>
              <a:t>49</a:t>
            </a:r>
          </a:p>
        </p:txBody>
      </p:sp>
    </p:spTree>
    <p:extLst>
      <p:ext uri="{BB962C8B-B14F-4D97-AF65-F5344CB8AC3E}">
        <p14:creationId xmlns:p14="http://schemas.microsoft.com/office/powerpoint/2010/main" val="2284309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E94ED9-3C01-455F-A918-AA86A6925A29}"/>
              </a:ext>
            </a:extLst>
          </p:cNvPr>
          <p:cNvSpPr/>
          <p:nvPr/>
        </p:nvSpPr>
        <p:spPr>
          <a:xfrm>
            <a:off x="1187624" y="1196752"/>
            <a:ext cx="7128792" cy="3785652"/>
          </a:xfrm>
          <a:prstGeom prst="rect">
            <a:avLst/>
          </a:prstGeom>
        </p:spPr>
        <p:txBody>
          <a:bodyPr wrap="square">
            <a:spAutoFit/>
          </a:bodyPr>
          <a:lstStyle/>
          <a:p>
            <a:pPr algn="ctr"/>
            <a:r>
              <a:rPr lang="fr-FR" sz="4800" dirty="0"/>
              <a:t>Certaines personnes rencontrent des difficultés pour lire ou pour comprendre les textes </a:t>
            </a:r>
            <a:br>
              <a:rPr lang="fr-FR" sz="4800" dirty="0"/>
            </a:br>
            <a:r>
              <a:rPr lang="fr-FR" sz="4800" dirty="0"/>
              <a:t>ou les documents.</a:t>
            </a:r>
          </a:p>
        </p:txBody>
      </p:sp>
      <p:sp>
        <p:nvSpPr>
          <p:cNvPr id="3" name="ZoneTexte 2"/>
          <p:cNvSpPr txBox="1"/>
          <p:nvPr/>
        </p:nvSpPr>
        <p:spPr>
          <a:xfrm>
            <a:off x="8153130" y="5870122"/>
            <a:ext cx="326571" cy="369332"/>
          </a:xfrm>
          <a:prstGeom prst="rect">
            <a:avLst/>
          </a:prstGeom>
          <a:noFill/>
        </p:spPr>
        <p:txBody>
          <a:bodyPr wrap="square" rtlCol="0">
            <a:spAutoFit/>
          </a:bodyPr>
          <a:lstStyle/>
          <a:p>
            <a:r>
              <a:rPr lang="fr-FR" dirty="0"/>
              <a:t>5</a:t>
            </a:r>
          </a:p>
        </p:txBody>
      </p:sp>
    </p:spTree>
    <p:extLst>
      <p:ext uri="{BB962C8B-B14F-4D97-AF65-F5344CB8AC3E}">
        <p14:creationId xmlns:p14="http://schemas.microsoft.com/office/powerpoint/2010/main" val="3644374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E94ED9-3C01-455F-A918-AA86A6925A29}"/>
              </a:ext>
            </a:extLst>
          </p:cNvPr>
          <p:cNvSpPr/>
          <p:nvPr/>
        </p:nvSpPr>
        <p:spPr>
          <a:xfrm>
            <a:off x="1187624" y="1196752"/>
            <a:ext cx="7128792" cy="4524315"/>
          </a:xfrm>
          <a:prstGeom prst="rect">
            <a:avLst/>
          </a:prstGeom>
        </p:spPr>
        <p:txBody>
          <a:bodyPr wrap="square">
            <a:spAutoFit/>
          </a:bodyPr>
          <a:lstStyle/>
          <a:p>
            <a:pPr algn="ctr"/>
            <a:r>
              <a:rPr lang="fr-FR" sz="4800" dirty="0"/>
              <a:t>Ces personnes ont davantage de difficultés que vous peut-être.</a:t>
            </a:r>
          </a:p>
          <a:p>
            <a:pPr algn="ctr"/>
            <a:r>
              <a:rPr lang="fr-FR" sz="4800" dirty="0"/>
              <a:t>Nous vous parlerons de ces personnes un peu plus tard. Mais tout d’abord…….</a:t>
            </a:r>
          </a:p>
        </p:txBody>
      </p:sp>
      <p:sp>
        <p:nvSpPr>
          <p:cNvPr id="3" name="ZoneTexte 2"/>
          <p:cNvSpPr txBox="1"/>
          <p:nvPr/>
        </p:nvSpPr>
        <p:spPr>
          <a:xfrm>
            <a:off x="8213272" y="5870121"/>
            <a:ext cx="326571" cy="369332"/>
          </a:xfrm>
          <a:prstGeom prst="rect">
            <a:avLst/>
          </a:prstGeom>
          <a:noFill/>
        </p:spPr>
        <p:txBody>
          <a:bodyPr wrap="square" rtlCol="0">
            <a:spAutoFit/>
          </a:bodyPr>
          <a:lstStyle/>
          <a:p>
            <a:r>
              <a:rPr lang="fr-FR" dirty="0"/>
              <a:t>6</a:t>
            </a:r>
          </a:p>
        </p:txBody>
      </p:sp>
    </p:spTree>
    <p:extLst>
      <p:ext uri="{BB962C8B-B14F-4D97-AF65-F5344CB8AC3E}">
        <p14:creationId xmlns:p14="http://schemas.microsoft.com/office/powerpoint/2010/main" val="3261795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E94ED9-3C01-455F-A918-AA86A6925A29}"/>
              </a:ext>
            </a:extLst>
          </p:cNvPr>
          <p:cNvSpPr/>
          <p:nvPr/>
        </p:nvSpPr>
        <p:spPr>
          <a:xfrm>
            <a:off x="755576" y="1196752"/>
            <a:ext cx="7560840" cy="3785652"/>
          </a:xfrm>
          <a:prstGeom prst="rect">
            <a:avLst/>
          </a:prstGeom>
        </p:spPr>
        <p:txBody>
          <a:bodyPr wrap="square">
            <a:spAutoFit/>
          </a:bodyPr>
          <a:lstStyle/>
          <a:p>
            <a:pPr algn="ctr"/>
            <a:r>
              <a:rPr lang="fr-FR" sz="4800" dirty="0"/>
              <a:t>...nous vous proposons de vous prêter à un petit exercice qui va vous aider </a:t>
            </a:r>
            <a:br>
              <a:rPr lang="fr-FR" sz="4800" dirty="0"/>
            </a:br>
            <a:r>
              <a:rPr lang="fr-FR" sz="4800" dirty="0"/>
              <a:t>à mieux comprendre la situation de ces personnes.</a:t>
            </a:r>
          </a:p>
        </p:txBody>
      </p:sp>
      <p:sp>
        <p:nvSpPr>
          <p:cNvPr id="3" name="ZoneTexte 2"/>
          <p:cNvSpPr txBox="1"/>
          <p:nvPr/>
        </p:nvSpPr>
        <p:spPr>
          <a:xfrm>
            <a:off x="8153130" y="5853793"/>
            <a:ext cx="326571" cy="369332"/>
          </a:xfrm>
          <a:prstGeom prst="rect">
            <a:avLst/>
          </a:prstGeom>
          <a:noFill/>
        </p:spPr>
        <p:txBody>
          <a:bodyPr wrap="square" rtlCol="0">
            <a:spAutoFit/>
          </a:bodyPr>
          <a:lstStyle/>
          <a:p>
            <a:r>
              <a:rPr lang="fr-FR" dirty="0"/>
              <a:t>7</a:t>
            </a:r>
          </a:p>
        </p:txBody>
      </p:sp>
    </p:spTree>
    <p:extLst>
      <p:ext uri="{BB962C8B-B14F-4D97-AF65-F5344CB8AC3E}">
        <p14:creationId xmlns:p14="http://schemas.microsoft.com/office/powerpoint/2010/main" val="2023003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C0EBEA-0634-4EB7-A1EC-51867B5029B5}"/>
              </a:ext>
            </a:extLst>
          </p:cNvPr>
          <p:cNvSpPr>
            <a:spLocks noGrp="1"/>
          </p:cNvSpPr>
          <p:nvPr>
            <p:ph type="title"/>
          </p:nvPr>
        </p:nvSpPr>
        <p:spPr>
          <a:xfrm>
            <a:off x="1172632" y="1052736"/>
            <a:ext cx="6798734" cy="1303867"/>
          </a:xfrm>
          <a:ln/>
        </p:spPr>
        <p:style>
          <a:lnRef idx="2">
            <a:schemeClr val="accent1"/>
          </a:lnRef>
          <a:fillRef idx="1">
            <a:schemeClr val="lt1"/>
          </a:fillRef>
          <a:effectRef idx="0">
            <a:schemeClr val="accent1"/>
          </a:effectRef>
          <a:fontRef idx="minor">
            <a:schemeClr val="dk1"/>
          </a:fontRef>
        </p:style>
        <p:txBody>
          <a:bodyPr>
            <a:normAutofit fontScale="90000"/>
          </a:bodyPr>
          <a:lstStyle/>
          <a:p>
            <a:r>
              <a:rPr lang="fr-FR" sz="4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Juste une petite histoire</a:t>
            </a:r>
          </a:p>
        </p:txBody>
      </p:sp>
      <p:sp>
        <p:nvSpPr>
          <p:cNvPr id="3" name="Espace réservé du contenu 2">
            <a:extLst>
              <a:ext uri="{FF2B5EF4-FFF2-40B4-BE49-F238E27FC236}">
                <a16:creationId xmlns:a16="http://schemas.microsoft.com/office/drawing/2014/main" id="{D7A2CA82-35E5-437A-B0E7-4BAA460D75EE}"/>
              </a:ext>
            </a:extLst>
          </p:cNvPr>
          <p:cNvSpPr>
            <a:spLocks noGrp="1"/>
          </p:cNvSpPr>
          <p:nvPr>
            <p:ph idx="1"/>
          </p:nvPr>
        </p:nvSpPr>
        <p:spPr>
          <a:xfrm>
            <a:off x="1172632" y="2780928"/>
            <a:ext cx="6798736" cy="3444997"/>
          </a:xfrm>
        </p:spPr>
        <p:txBody>
          <a:bodyPr>
            <a:normAutofit/>
          </a:bodyPr>
          <a:lstStyle/>
          <a:p>
            <a:r>
              <a:rPr lang="fr-FR" sz="4400" dirty="0">
                <a:solidFill>
                  <a:schemeClr val="tx1"/>
                </a:solidFill>
              </a:rPr>
              <a:t>Vous allez à présent lire un texte assez court. </a:t>
            </a:r>
          </a:p>
          <a:p>
            <a:endParaRPr lang="fr-FR" sz="7200" dirty="0">
              <a:solidFill>
                <a:schemeClr val="tx1"/>
              </a:solidFill>
            </a:endParaRPr>
          </a:p>
          <a:p>
            <a:endParaRPr lang="fr-FR" dirty="0"/>
          </a:p>
          <a:p>
            <a:endParaRPr lang="fr-FR" dirty="0"/>
          </a:p>
        </p:txBody>
      </p:sp>
      <p:sp>
        <p:nvSpPr>
          <p:cNvPr id="4" name="ZoneTexte 3">
            <a:extLst>
              <a:ext uri="{FF2B5EF4-FFF2-40B4-BE49-F238E27FC236}">
                <a16:creationId xmlns:a16="http://schemas.microsoft.com/office/drawing/2014/main" id="{17AADC88-1D00-4A94-8DFB-B81A038B2FD0}"/>
              </a:ext>
            </a:extLst>
          </p:cNvPr>
          <p:cNvSpPr txBox="1"/>
          <p:nvPr/>
        </p:nvSpPr>
        <p:spPr>
          <a:xfrm>
            <a:off x="1172632" y="4472609"/>
            <a:ext cx="7126542" cy="1446550"/>
          </a:xfrm>
          <a:prstGeom prst="rect">
            <a:avLst/>
          </a:prstGeom>
          <a:noFill/>
        </p:spPr>
        <p:txBody>
          <a:bodyPr wrap="square" rtlCol="0">
            <a:spAutoFit/>
          </a:bodyPr>
          <a:lstStyle/>
          <a:p>
            <a:pPr marL="285750" lvl="0" indent="-285750">
              <a:spcBef>
                <a:spcPct val="20000"/>
              </a:spcBef>
              <a:spcAft>
                <a:spcPts val="600"/>
              </a:spcAft>
              <a:buClr>
                <a:srgbClr val="83992A"/>
              </a:buClr>
              <a:buSzPct val="115000"/>
              <a:buFont typeface="Arial"/>
              <a:buChar char="•"/>
            </a:pPr>
            <a:r>
              <a:rPr lang="fr-FR" sz="4400" dirty="0">
                <a:solidFill>
                  <a:prstClr val="black"/>
                </a:solidFill>
              </a:rPr>
              <a:t>Vous pouvez le lire tranquillement pour vous.</a:t>
            </a:r>
          </a:p>
        </p:txBody>
      </p:sp>
      <p:sp>
        <p:nvSpPr>
          <p:cNvPr id="5" name="ZoneTexte 4"/>
          <p:cNvSpPr txBox="1"/>
          <p:nvPr/>
        </p:nvSpPr>
        <p:spPr>
          <a:xfrm>
            <a:off x="8135888" y="5845628"/>
            <a:ext cx="326571" cy="369332"/>
          </a:xfrm>
          <a:prstGeom prst="rect">
            <a:avLst/>
          </a:prstGeom>
          <a:noFill/>
        </p:spPr>
        <p:txBody>
          <a:bodyPr wrap="square" rtlCol="0">
            <a:spAutoFit/>
          </a:bodyPr>
          <a:lstStyle/>
          <a:p>
            <a:r>
              <a:rPr lang="fr-FR" dirty="0"/>
              <a:t>8</a:t>
            </a:r>
          </a:p>
        </p:txBody>
      </p:sp>
    </p:spTree>
    <p:extLst>
      <p:ext uri="{BB962C8B-B14F-4D97-AF65-F5344CB8AC3E}">
        <p14:creationId xmlns:p14="http://schemas.microsoft.com/office/powerpoint/2010/main" val="371046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7F74539-7884-44DC-AC3E-3D7BDA29DEC4}"/>
              </a:ext>
            </a:extLst>
          </p:cNvPr>
          <p:cNvSpPr>
            <a:spLocks noGrp="1"/>
          </p:cNvSpPr>
          <p:nvPr>
            <p:ph idx="4294967295"/>
          </p:nvPr>
        </p:nvSpPr>
        <p:spPr>
          <a:xfrm>
            <a:off x="1069975" y="1059656"/>
            <a:ext cx="7004050" cy="4738688"/>
          </a:xfrm>
        </p:spPr>
        <p:txBody>
          <a:bodyPr>
            <a:noAutofit/>
          </a:bodyPr>
          <a:lstStyle/>
          <a:p>
            <a:pPr marL="0" indent="0" algn="ctr">
              <a:lnSpc>
                <a:spcPct val="170000"/>
              </a:lnSpc>
              <a:buNone/>
            </a:pPr>
            <a:r>
              <a:rPr lang="fr-FR" sz="4400" dirty="0">
                <a:solidFill>
                  <a:schemeClr val="tx1"/>
                </a:solidFill>
              </a:rPr>
              <a:t>Ne vous inquiétez pas, </a:t>
            </a:r>
            <a:br>
              <a:rPr lang="fr-FR" sz="4400" dirty="0">
                <a:solidFill>
                  <a:schemeClr val="tx1"/>
                </a:solidFill>
              </a:rPr>
            </a:br>
            <a:r>
              <a:rPr lang="fr-FR" sz="4400" dirty="0">
                <a:solidFill>
                  <a:schemeClr val="tx1"/>
                </a:solidFill>
              </a:rPr>
              <a:t>vous ne serez pas notés, </a:t>
            </a:r>
          </a:p>
          <a:p>
            <a:pPr marL="0" indent="0" algn="ctr">
              <a:lnSpc>
                <a:spcPct val="170000"/>
              </a:lnSpc>
              <a:buNone/>
            </a:pPr>
            <a:r>
              <a:rPr lang="fr-FR" sz="4400" dirty="0">
                <a:solidFill>
                  <a:schemeClr val="tx1"/>
                </a:solidFill>
              </a:rPr>
              <a:t>il ne s’agit pas d’une interrogation !</a:t>
            </a:r>
          </a:p>
        </p:txBody>
      </p:sp>
      <p:sp>
        <p:nvSpPr>
          <p:cNvPr id="4" name="ZoneTexte 3"/>
          <p:cNvSpPr txBox="1"/>
          <p:nvPr/>
        </p:nvSpPr>
        <p:spPr>
          <a:xfrm>
            <a:off x="8139793" y="5845629"/>
            <a:ext cx="326571" cy="369332"/>
          </a:xfrm>
          <a:prstGeom prst="rect">
            <a:avLst/>
          </a:prstGeom>
          <a:noFill/>
        </p:spPr>
        <p:txBody>
          <a:bodyPr wrap="square" rtlCol="0">
            <a:spAutoFit/>
          </a:bodyPr>
          <a:lstStyle/>
          <a:p>
            <a:r>
              <a:rPr lang="fr-FR" dirty="0"/>
              <a:t>9</a:t>
            </a:r>
          </a:p>
        </p:txBody>
      </p:sp>
    </p:spTree>
    <p:extLst>
      <p:ext uri="{BB962C8B-B14F-4D97-AF65-F5344CB8AC3E}">
        <p14:creationId xmlns:p14="http://schemas.microsoft.com/office/powerpoint/2010/main" val="14513591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TotalTime>
  <Words>1487</Words>
  <Application>Microsoft Office PowerPoint</Application>
  <PresentationFormat>Affichage à l'écran (4:3)</PresentationFormat>
  <Paragraphs>261</Paragraphs>
  <Slides>49</Slides>
  <Notes>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49</vt:i4>
      </vt:variant>
    </vt:vector>
  </HeadingPairs>
  <TitlesOfParts>
    <vt:vector size="54" baseType="lpstr">
      <vt:lpstr>Arial</vt:lpstr>
      <vt:lpstr>Bodoni MT Poster Compressed</vt:lpstr>
      <vt:lpstr>Calibri</vt:lpstr>
      <vt:lpstr>Times New Roman</vt:lpstr>
      <vt:lpstr>Organique</vt:lpstr>
      <vt:lpstr>Découverte du FALC </vt:lpstr>
      <vt:lpstr>Introduction</vt:lpstr>
      <vt:lpstr>Présentation PowerPoint</vt:lpstr>
      <vt:lpstr>Présentation PowerPoint</vt:lpstr>
      <vt:lpstr>Présentation PowerPoint</vt:lpstr>
      <vt:lpstr>Présentation PowerPoint</vt:lpstr>
      <vt:lpstr>Présentation PowerPoint</vt:lpstr>
      <vt:lpstr>Juste une petite histoire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Découverte du FALC</dc:title>
  <dc:creator>FALC</dc:creator>
  <cp:lastModifiedBy>FALC ESAT Saverne</cp:lastModifiedBy>
  <cp:revision>71</cp:revision>
  <dcterms:modified xsi:type="dcterms:W3CDTF">2023-12-13T13:28:40Z</dcterms:modified>
</cp:coreProperties>
</file>